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453" r:id="rId3"/>
    <p:sldId id="422" r:id="rId4"/>
    <p:sldId id="384" r:id="rId5"/>
    <p:sldId id="450" r:id="rId6"/>
    <p:sldId id="451" r:id="rId7"/>
    <p:sldId id="420" r:id="rId8"/>
    <p:sldId id="400" r:id="rId9"/>
    <p:sldId id="392" r:id="rId10"/>
    <p:sldId id="393" r:id="rId11"/>
    <p:sldId id="394" r:id="rId12"/>
    <p:sldId id="395" r:id="rId13"/>
    <p:sldId id="399" r:id="rId14"/>
    <p:sldId id="402" r:id="rId15"/>
    <p:sldId id="403" r:id="rId16"/>
    <p:sldId id="404" r:id="rId17"/>
    <p:sldId id="349" r:id="rId18"/>
    <p:sldId id="355" r:id="rId19"/>
    <p:sldId id="374" r:id="rId20"/>
    <p:sldId id="405" r:id="rId21"/>
    <p:sldId id="406" r:id="rId22"/>
    <p:sldId id="356" r:id="rId23"/>
    <p:sldId id="421" r:id="rId24"/>
    <p:sldId id="412" r:id="rId25"/>
    <p:sldId id="409" r:id="rId26"/>
    <p:sldId id="410" r:id="rId27"/>
    <p:sldId id="411" r:id="rId28"/>
    <p:sldId id="413" r:id="rId29"/>
    <p:sldId id="414" r:id="rId30"/>
    <p:sldId id="415" r:id="rId31"/>
    <p:sldId id="357" r:id="rId32"/>
    <p:sldId id="358" r:id="rId33"/>
    <p:sldId id="454" r:id="rId34"/>
    <p:sldId id="359" r:id="rId35"/>
    <p:sldId id="371" r:id="rId36"/>
    <p:sldId id="375" r:id="rId37"/>
    <p:sldId id="381" r:id="rId38"/>
    <p:sldId id="418" r:id="rId39"/>
    <p:sldId id="425" r:id="rId40"/>
    <p:sldId id="424" r:id="rId41"/>
    <p:sldId id="423" r:id="rId42"/>
    <p:sldId id="419" r:id="rId43"/>
    <p:sldId id="455" r:id="rId44"/>
    <p:sldId id="426" r:id="rId45"/>
    <p:sldId id="437" r:id="rId46"/>
    <p:sldId id="427" r:id="rId47"/>
    <p:sldId id="428" r:id="rId48"/>
    <p:sldId id="429" r:id="rId49"/>
    <p:sldId id="434" r:id="rId50"/>
    <p:sldId id="440" r:id="rId51"/>
    <p:sldId id="435" r:id="rId52"/>
    <p:sldId id="436" r:id="rId53"/>
    <p:sldId id="438" r:id="rId54"/>
    <p:sldId id="430" r:id="rId55"/>
    <p:sldId id="439" r:id="rId56"/>
    <p:sldId id="433" r:id="rId57"/>
    <p:sldId id="432" r:id="rId58"/>
    <p:sldId id="441" r:id="rId59"/>
    <p:sldId id="443" r:id="rId60"/>
    <p:sldId id="444" r:id="rId61"/>
    <p:sldId id="446" r:id="rId62"/>
    <p:sldId id="431" r:id="rId63"/>
    <p:sldId id="448" r:id="rId64"/>
    <p:sldId id="447" r:id="rId65"/>
    <p:sldId id="449" r:id="rId66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區段" id="{314BABA6-F973-E443-9120-2C6821814109}">
          <p14:sldIdLst>
            <p14:sldId id="256"/>
            <p14:sldId id="453"/>
            <p14:sldId id="422"/>
            <p14:sldId id="384"/>
            <p14:sldId id="450"/>
            <p14:sldId id="451"/>
            <p14:sldId id="420"/>
            <p14:sldId id="400"/>
            <p14:sldId id="392"/>
            <p14:sldId id="393"/>
            <p14:sldId id="394"/>
            <p14:sldId id="395"/>
            <p14:sldId id="399"/>
            <p14:sldId id="402"/>
            <p14:sldId id="403"/>
            <p14:sldId id="404"/>
            <p14:sldId id="349"/>
            <p14:sldId id="355"/>
            <p14:sldId id="374"/>
            <p14:sldId id="405"/>
            <p14:sldId id="406"/>
            <p14:sldId id="356"/>
            <p14:sldId id="421"/>
            <p14:sldId id="412"/>
            <p14:sldId id="409"/>
            <p14:sldId id="410"/>
            <p14:sldId id="411"/>
            <p14:sldId id="413"/>
            <p14:sldId id="414"/>
            <p14:sldId id="415"/>
            <p14:sldId id="357"/>
            <p14:sldId id="358"/>
            <p14:sldId id="454"/>
            <p14:sldId id="359"/>
            <p14:sldId id="371"/>
            <p14:sldId id="375"/>
            <p14:sldId id="381"/>
            <p14:sldId id="418"/>
            <p14:sldId id="425"/>
            <p14:sldId id="424"/>
            <p14:sldId id="423"/>
            <p14:sldId id="419"/>
            <p14:sldId id="455"/>
            <p14:sldId id="426"/>
            <p14:sldId id="437"/>
            <p14:sldId id="427"/>
            <p14:sldId id="428"/>
            <p14:sldId id="429"/>
            <p14:sldId id="434"/>
            <p14:sldId id="440"/>
            <p14:sldId id="435"/>
            <p14:sldId id="436"/>
            <p14:sldId id="438"/>
            <p14:sldId id="430"/>
            <p14:sldId id="439"/>
            <p14:sldId id="433"/>
            <p14:sldId id="432"/>
            <p14:sldId id="441"/>
            <p14:sldId id="443"/>
            <p14:sldId id="444"/>
          </p14:sldIdLst>
        </p14:section>
        <p14:section name="未命名的區段" id="{1B23DEF9-B2DC-DE4A-9152-1C2E220708B9}">
          <p14:sldIdLst>
            <p14:sldId id="446"/>
            <p14:sldId id="431"/>
            <p14:sldId id="448"/>
            <p14:sldId id="447"/>
            <p14:sldId id="44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2" autoAdjust="0"/>
    <p:restoredTop sz="94660"/>
  </p:normalViewPr>
  <p:slideViewPr>
    <p:cSldViewPr snapToGrid="0" snapToObjects="1">
      <p:cViewPr>
        <p:scale>
          <a:sx n="152" d="100"/>
          <a:sy n="152" d="100"/>
        </p:scale>
        <p:origin x="-1816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DFFE-E8EE-284C-B7F9-C4120111A53F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0180-0A4B-1043-A91C-AC2AB16056E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00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988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236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95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3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0" y="-6513"/>
            <a:ext cx="9144000" cy="83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9251" y="929380"/>
            <a:ext cx="8693313" cy="2014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B7E8-E084-854E-B5A8-6B82748C85D9}" type="datetimeFigureOut">
              <a:rPr kumimoji="1" lang="zh-TW" altLang="en-US" smtClean="0"/>
              <a:t>17/4/20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63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29116"/>
            <a:ext cx="7772400" cy="2388275"/>
          </a:xfrm>
        </p:spPr>
        <p:txBody>
          <a:bodyPr>
            <a:normAutofit/>
          </a:bodyPr>
          <a:lstStyle/>
          <a:p>
            <a:r>
              <a:rPr kumimoji="1" lang="en-US" altLang="zh-TW" sz="4400" dirty="0" err="1" smtClean="0"/>
              <a:t>iOS</a:t>
            </a:r>
            <a:r>
              <a:rPr kumimoji="1" lang="en-US" altLang="zh-TW" sz="4400" dirty="0" smtClean="0"/>
              <a:t> </a:t>
            </a:r>
            <a:r>
              <a:rPr kumimoji="1" lang="en-US" altLang="zh-TW" sz="4400" dirty="0" err="1" smtClean="0"/>
              <a:t>Dev</a:t>
            </a:r>
            <a:r>
              <a:rPr kumimoji="1" lang="en-US" altLang="zh-TW" sz="4400" dirty="0" smtClean="0"/>
              <a:t> </a:t>
            </a:r>
            <a:r>
              <a:rPr kumimoji="1" lang="zh-TW" altLang="en-US" sz="4400" dirty="0" smtClean="0"/>
              <a:t>筆記</a:t>
            </a:r>
            <a:r>
              <a:rPr kumimoji="1" lang="en-US" altLang="zh-TW" sz="4400" dirty="0" smtClean="0"/>
              <a:t> 08</a:t>
            </a:r>
            <a:br>
              <a:rPr kumimoji="1" lang="en-US" altLang="zh-TW" sz="4400" dirty="0" smtClean="0"/>
            </a:br>
            <a:r>
              <a:rPr kumimoji="1" lang="zh-TW" altLang="en-US" sz="4400" dirty="0" smtClean="0"/>
              <a:t>社群網頁</a:t>
            </a:r>
            <a:endParaRPr kumimoji="1" lang="zh-TW" altLang="en-US" sz="44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2017.04.19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30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</a:t>
            </a:r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 - </a:t>
            </a:r>
            <a:r>
              <a:rPr kumimoji="1" lang="zh-TW" altLang="en-US" dirty="0" smtClean="0"/>
              <a:t>見錄像檔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106634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經由</a:t>
            </a:r>
            <a:r>
              <a:rPr kumimoji="1" lang="en-US" altLang="zh-TW" dirty="0" smtClean="0"/>
              <a:t> Google </a:t>
            </a:r>
            <a:r>
              <a:rPr kumimoji="1" lang="zh-TW" altLang="en-US" dirty="0" smtClean="0"/>
              <a:t>帳號登入</a:t>
            </a:r>
            <a:r>
              <a:rPr kumimoji="1" lang="en-US" altLang="zh-TW" dirty="0" smtClean="0"/>
              <a:t> Firebase</a:t>
            </a:r>
            <a:endParaRPr kumimoji="1" lang="zh-TW" altLang="en-US" dirty="0" smtClean="0"/>
          </a:p>
        </p:txBody>
      </p:sp>
      <p:pic>
        <p:nvPicPr>
          <p:cNvPr id="4" name="圖片 3" descr="螢幕快照 2017-04-04 上午9.44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8" y="1486647"/>
            <a:ext cx="6917764" cy="51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9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 - </a:t>
            </a:r>
            <a:r>
              <a:rPr kumimoji="1" lang="zh-TW" altLang="en-US" dirty="0" smtClean="0"/>
              <a:t>見錄像檔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106634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Mac </a:t>
            </a:r>
            <a:r>
              <a:rPr kumimoji="1" lang="zh-TW" altLang="en-US" dirty="0" smtClean="0"/>
              <a:t>終端機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install pod file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以及其他</a:t>
            </a:r>
            <a:r>
              <a:rPr kumimoji="1" lang="en-US" altLang="zh-TW" dirty="0" smtClean="0"/>
              <a:t> database</a:t>
            </a:r>
          </a:p>
        </p:txBody>
      </p:sp>
      <p:pic>
        <p:nvPicPr>
          <p:cNvPr id="5" name="圖片 4" descr="螢幕快照 2017-04-04 上午9.4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2" y="1420905"/>
            <a:ext cx="4113843" cy="3379496"/>
          </a:xfrm>
          <a:prstGeom prst="rect">
            <a:avLst/>
          </a:prstGeom>
        </p:spPr>
      </p:pic>
      <p:pic>
        <p:nvPicPr>
          <p:cNvPr id="6" name="圖片 5" descr="螢幕快照 2017-04-04 上午9.57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35" y="3767883"/>
            <a:ext cx="4691529" cy="30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1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 - </a:t>
            </a:r>
            <a:r>
              <a:rPr kumimoji="1" lang="zh-TW" altLang="en-US" dirty="0" smtClean="0"/>
              <a:t>見錄像檔</a:t>
            </a:r>
            <a:r>
              <a:rPr kumimoji="1" lang="en-US" altLang="zh-TW" dirty="0" smtClean="0"/>
              <a:t>(3-27 </a:t>
            </a:r>
            <a:r>
              <a:rPr kumimoji="1" lang="zh-TW" altLang="en-US" dirty="0" smtClean="0"/>
              <a:t>之</a:t>
            </a:r>
            <a:r>
              <a:rPr kumimoji="1" lang="en-US" altLang="zh-TW" dirty="0" smtClean="0"/>
              <a:t>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237952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參閱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文件</a:t>
            </a:r>
            <a:r>
              <a:rPr kumimoji="1" lang="en-US" altLang="zh-TW" dirty="0" smtClean="0"/>
              <a:t> Get Started,  </a:t>
            </a:r>
            <a:r>
              <a:rPr kumimoji="1" lang="zh-TW" altLang="en-US" dirty="0" smtClean="0"/>
              <a:t>去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執行相關動作</a:t>
            </a:r>
            <a:endParaRPr kumimoji="1" lang="en-US" altLang="zh-TW" dirty="0" smtClean="0"/>
          </a:p>
          <a:p>
            <a:pPr lvl="1"/>
            <a:r>
              <a:rPr kumimoji="1" lang="en-US" altLang="zh-TW" b="1" dirty="0" smtClean="0">
                <a:solidFill>
                  <a:srgbClr val="0000FF"/>
                </a:solidFill>
              </a:rPr>
              <a:t>Import Firebase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err="1" smtClean="0">
                <a:sym typeface="Wingdings"/>
              </a:rPr>
              <a:t>AppDelegate.swift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FIRApp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Configure() </a:t>
            </a:r>
            <a:r>
              <a:rPr kumimoji="1" lang="en-US" altLang="zh-TW" dirty="0">
                <a:sym typeface="Wingdings"/>
              </a:rPr>
              <a:t> </a:t>
            </a:r>
            <a:r>
              <a:rPr kumimoji="1" lang="en-US" altLang="zh-TW" dirty="0" err="1">
                <a:sym typeface="Wingdings"/>
              </a:rPr>
              <a:t>AppDelegate.swift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Pod File </a:t>
            </a:r>
            <a:r>
              <a:rPr kumimoji="1" lang="zh-TW" altLang="en-US" dirty="0" smtClean="0"/>
              <a:t>加入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Pod Firebase/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在終端機執行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pod install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pic>
        <p:nvPicPr>
          <p:cNvPr id="6" name="圖片 5" descr="螢幕快照 2017-04-04 上午9.5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60" y="2611181"/>
            <a:ext cx="6245374" cy="41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3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04 上午10.42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1" y="1105820"/>
            <a:ext cx="8009445" cy="495872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575783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signIn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()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6719" y="4005305"/>
            <a:ext cx="7527063" cy="147895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5484758" y="4382465"/>
            <a:ext cx="2114087" cy="773338"/>
          </a:xfrm>
          <a:prstGeom prst="wedgeRectCallout">
            <a:avLst>
              <a:gd name="adj1" fmla="val -31854"/>
              <a:gd name="adj2" fmla="val -7076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User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輸入的參數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email, password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5916341" y="1762561"/>
            <a:ext cx="2710384" cy="1307186"/>
          </a:xfrm>
          <a:prstGeom prst="wedgeRectCallout">
            <a:avLst>
              <a:gd name="adj1" fmla="val 8393"/>
              <a:gd name="adj2" fmla="val 1327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Call back: user(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FIRuser</a:t>
            </a:r>
            <a:r>
              <a:rPr kumimoji="1" lang="zh-TW" altLang="en-US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), or error,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並執行</a:t>
            </a:r>
            <a:r>
              <a:rPr kumimoji="1" lang="en-US" altLang="zh-TW" dirty="0" smtClean="0">
                <a:solidFill>
                  <a:srgbClr val="FF0000"/>
                </a:solidFill>
              </a:rPr>
              <a:t> {</a:t>
            </a:r>
            <a:r>
              <a:rPr kumimoji="1" lang="mr-IN" altLang="zh-TW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dirty="0" smtClean="0">
                <a:solidFill>
                  <a:srgbClr val="FF0000"/>
                </a:solidFill>
              </a:rPr>
              <a:t>.}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裡的任務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{..} 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closure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的邊界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2038536" y="5539007"/>
            <a:ext cx="2164483" cy="1133139"/>
          </a:xfrm>
          <a:prstGeom prst="wedgeRectCallout">
            <a:avLst>
              <a:gd name="adj1" fmla="val 32671"/>
              <a:gd name="adj2" fmla="val -7450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如果已經在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Firebase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啟用過帳密資料庫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登錄過帳密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執行此事後會帶出帳號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72732" y="3069746"/>
            <a:ext cx="613317" cy="25083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100023" y="3069746"/>
            <a:ext cx="816318" cy="25083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3" name="直線箭頭接點 12"/>
          <p:cNvCxnSpPr/>
          <p:nvPr/>
        </p:nvCxnSpPr>
        <p:spPr>
          <a:xfrm>
            <a:off x="2686569" y="3320585"/>
            <a:ext cx="2182797" cy="75580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>
            <a:off x="5484758" y="3320585"/>
            <a:ext cx="1007730" cy="75580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25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App </a:t>
            </a:r>
            <a:r>
              <a:rPr kumimoji="1" lang="zh-TW" altLang="en-US" dirty="0" smtClean="0"/>
              <a:t>進入點管理</a:t>
            </a:r>
            <a:r>
              <a:rPr kumimoji="1" lang="en-US" altLang="zh-TW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UI Storyboard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1399250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TW" altLang="en-US" dirty="0" smtClean="0"/>
              <a:t>如何使用</a:t>
            </a:r>
            <a:r>
              <a:rPr kumimoji="1" lang="en-US" altLang="zh-TW" dirty="0" smtClean="0"/>
              <a:t> class </a:t>
            </a:r>
            <a:r>
              <a:rPr kumimoji="1" lang="zh-TW" altLang="en-US" dirty="0" smtClean="0"/>
              <a:t>下的方法</a:t>
            </a:r>
            <a:r>
              <a:rPr kumimoji="1" lang="en-US" altLang="zh-TW" dirty="0" smtClean="0"/>
              <a:t>? </a:t>
            </a:r>
          </a:p>
          <a:p>
            <a:pPr lvl="1"/>
            <a:r>
              <a:rPr kumimoji="1" lang="zh-TW" altLang="en-US" dirty="0" smtClean="0"/>
              <a:t>實作一個物件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開一個屬性</a:t>
            </a:r>
            <a:r>
              <a:rPr kumimoji="1" lang="en-US" altLang="zh-TW" dirty="0" smtClean="0"/>
              <a:t> = </a:t>
            </a:r>
            <a:r>
              <a:rPr kumimoji="1" lang="zh-TW" altLang="en-US" dirty="0" smtClean="0"/>
              <a:t>物件名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方法</a:t>
            </a:r>
            <a:r>
              <a:rPr kumimoji="1" lang="en-US" altLang="zh-TW" dirty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接收</a:t>
            </a:r>
            <a:r>
              <a:rPr kumimoji="1" lang="zh-TW" altLang="en-US" dirty="0" smtClean="0"/>
              <a:t>方法的</a:t>
            </a:r>
            <a:r>
              <a:rPr kumimoji="1" lang="en-US" altLang="zh-TW" dirty="0" smtClean="0"/>
              <a:t> return </a:t>
            </a:r>
            <a:r>
              <a:rPr kumimoji="1" lang="zh-TW" altLang="en-US" dirty="0" smtClean="0"/>
              <a:t>結果</a:t>
            </a:r>
            <a:endParaRPr kumimoji="1" lang="en-US" altLang="zh-TW" dirty="0" smtClean="0"/>
          </a:p>
        </p:txBody>
      </p:sp>
      <p:pic>
        <p:nvPicPr>
          <p:cNvPr id="5" name="圖片 4" descr="螢幕快照 2017-04-04 上午11.54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27" y="2329701"/>
            <a:ext cx="4893173" cy="2053130"/>
          </a:xfrm>
          <a:prstGeom prst="rect">
            <a:avLst/>
          </a:prstGeom>
        </p:spPr>
      </p:pic>
      <p:pic>
        <p:nvPicPr>
          <p:cNvPr id="6" name="圖片 5" descr="螢幕快照 2017-04-04 下午2.06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29701"/>
            <a:ext cx="4250826" cy="36742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35129" y="3882960"/>
            <a:ext cx="3264425" cy="31921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5168384" y="4555000"/>
            <a:ext cx="3631169" cy="822152"/>
          </a:xfrm>
          <a:prstGeom prst="wedgeRectCallout">
            <a:avLst>
              <a:gd name="adj1" fmla="val -33435"/>
              <a:gd name="adj2" fmla="val -8774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b="1" dirty="0" err="1" smtClean="0">
                <a:solidFill>
                  <a:srgbClr val="0000FF"/>
                </a:solidFill>
              </a:rPr>
              <a:t>func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用法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UIStoryboard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b="1" dirty="0" err="1" smtClean="0">
                <a:solidFill>
                  <a:srgbClr val="0000FF"/>
                </a:solidFill>
              </a:rPr>
              <a:t>abc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然後用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b="1" dirty="0" err="1" smtClean="0">
                <a:solidFill>
                  <a:srgbClr val="0000FF"/>
                </a:solidFill>
              </a:rPr>
              <a:t>abc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.instantiateController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()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取得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returned object.  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184" y="2902447"/>
            <a:ext cx="1567366" cy="56937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0" name="直線箭頭接點 9"/>
          <p:cNvCxnSpPr>
            <a:stCxn id="9" idx="3"/>
            <a:endCxn id="7" idx="1"/>
          </p:cNvCxnSpPr>
          <p:nvPr/>
        </p:nvCxnSpPr>
        <p:spPr>
          <a:xfrm>
            <a:off x="1635550" y="3187137"/>
            <a:ext cx="3899579" cy="85543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44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App </a:t>
            </a:r>
            <a:r>
              <a:rPr kumimoji="1" lang="zh-TW" altLang="en-US" dirty="0" smtClean="0"/>
              <a:t>進入點管理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1090373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addStateDidChangeListener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 </a:t>
            </a:r>
            <a:r>
              <a:rPr kumimoji="1" lang="zh-TW" altLang="en-US" b="1" dirty="0" smtClean="0">
                <a:solidFill>
                  <a:srgbClr val="0000FF"/>
                </a:solidFill>
                <a:sym typeface="Wingdings"/>
              </a:rPr>
              <a:t>直接呼叫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instantiateViewController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withIdentifier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 by </a:t>
            </a:r>
            <a:r>
              <a:rPr kumimoji="1" lang="zh-TW" altLang="en-US" b="1" dirty="0" smtClean="0">
                <a:solidFill>
                  <a:srgbClr val="0000FF"/>
                </a:solidFill>
                <a:sym typeface="Wingdings"/>
              </a:rPr>
              <a:t>實作一個物件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endParaRPr kumimoji="1" lang="en-US" altLang="zh-TW" dirty="0" smtClean="0">
              <a:solidFill>
                <a:srgbClr val="0000FF"/>
              </a:solidFill>
            </a:endParaRPr>
          </a:p>
        </p:txBody>
      </p:sp>
      <p:pic>
        <p:nvPicPr>
          <p:cNvPr id="4" name="圖片 3" descr="螢幕快照 2017-04-04 上午11.5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6" y="1734021"/>
            <a:ext cx="8443597" cy="4661378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3153152" y="3775679"/>
            <a:ext cx="1372315" cy="277907"/>
          </a:xfrm>
          <a:prstGeom prst="wedgeRectCallout">
            <a:avLst>
              <a:gd name="adj1" fmla="val -54341"/>
              <a:gd name="adj2" fmla="val 13086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存在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9676" y="4302430"/>
            <a:ext cx="1400736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720467" y="4661001"/>
            <a:ext cx="6950048" cy="36131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5883930" y="5596088"/>
            <a:ext cx="2205114" cy="387576"/>
          </a:xfrm>
          <a:prstGeom prst="wedgeRectCallout">
            <a:avLst>
              <a:gd name="adj1" fmla="val -41910"/>
              <a:gd name="adj2" fmla="val -18762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指定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”Main”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為切入點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1708" y="3565592"/>
            <a:ext cx="5316700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6937997" y="3344785"/>
            <a:ext cx="1976346" cy="635206"/>
          </a:xfrm>
          <a:prstGeom prst="wedgeRectCallout">
            <a:avLst>
              <a:gd name="adj1" fmla="val -73641"/>
              <a:gd name="adj2" fmla="val -454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用法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UIStoryboard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sz="1600" dirty="0">
                <a:solidFill>
                  <a:srgbClr val="FF0000"/>
                </a:solidFill>
              </a:rPr>
              <a:t>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137637" y="4067032"/>
            <a:ext cx="1372315" cy="425667"/>
          </a:xfrm>
          <a:prstGeom prst="wedgeRectCallout">
            <a:avLst>
              <a:gd name="adj1" fmla="val -75622"/>
              <a:gd name="adj2" fmla="val 1757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呼叫方法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2906792" y="5789876"/>
            <a:ext cx="950820" cy="387576"/>
          </a:xfrm>
          <a:prstGeom prst="wedgeRectCallout">
            <a:avLst>
              <a:gd name="adj1" fmla="val -33566"/>
              <a:gd name="adj2" fmla="val -9124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切入點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17097" y="1730475"/>
            <a:ext cx="4115690" cy="756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叫</a:t>
            </a:r>
            <a:r>
              <a:rPr kumimoji="1" lang="zh-TW" altLang="en-US" dirty="0" smtClean="0">
                <a:solidFill>
                  <a:srgbClr val="FF0000"/>
                </a:solidFill>
              </a:rPr>
              <a:t>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instantiateViewController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需要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實作一個物件再叫用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前面要加物件名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取用相片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785189" cy="4590511"/>
          </a:xfrm>
        </p:spPr>
        <p:txBody>
          <a:bodyPr>
            <a:normAutofit/>
          </a:bodyPr>
          <a:lstStyle/>
          <a:p>
            <a:pPr marL="514350" lvl="1"/>
            <a:r>
              <a:rPr kumimoji="1" lang="zh-TW" altLang="en-US" dirty="0" smtClean="0"/>
              <a:t>繼承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UIImagePickerControllerDelegate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Protocol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marL="514350" lvl="1"/>
            <a:r>
              <a:rPr kumimoji="1" lang="zh-TW" altLang="en-US" dirty="0" smtClean="0">
                <a:solidFill>
                  <a:srgbClr val="000000"/>
                </a:solidFill>
              </a:rPr>
              <a:t>建立</a:t>
            </a:r>
            <a:r>
              <a:rPr kumimoji="1" lang="zh-TW" altLang="en-US" b="1" dirty="0" smtClean="0">
                <a:solidFill>
                  <a:srgbClr val="000000"/>
                </a:solidFill>
              </a:rPr>
              <a:t>一個</a:t>
            </a:r>
            <a:r>
              <a:rPr kumimoji="1" lang="en-US" altLang="zh-TW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的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Delegate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物件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賦予本地的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ViewController</a:t>
            </a:r>
            <a:r>
              <a:rPr kumimoji="1" lang="en-US" altLang="zh-TW" dirty="0"/>
              <a:t> </a:t>
            </a:r>
            <a:r>
              <a:rPr kumimoji="1" lang="zh-TW" altLang="en-US" dirty="0" smtClean="0"/>
              <a:t>具有接收拍照的結果的功能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神功附身</a:t>
            </a:r>
            <a:r>
              <a:rPr kumimoji="1" lang="en-US" altLang="zh-TW" dirty="0" smtClean="0">
                <a:sym typeface="Wingdings"/>
              </a:rPr>
              <a:t>.</a:t>
            </a:r>
            <a:endParaRPr kumimoji="1" lang="en-US" altLang="zh-TW" dirty="0">
              <a:sym typeface="Wingdings"/>
            </a:endParaRPr>
          </a:p>
          <a:p>
            <a:pPr marL="914400" lvl="2" indent="-457200">
              <a:buSzPct val="70000"/>
              <a:buFont typeface="+mj-lt"/>
              <a:buAutoNum type="arabicPeriod"/>
            </a:pPr>
            <a:r>
              <a:rPr kumimoji="1" lang="zh-TW" altLang="en-US" dirty="0" smtClean="0"/>
              <a:t>本地的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ViewController</a:t>
            </a:r>
            <a:r>
              <a:rPr kumimoji="1" lang="en-US" altLang="zh-TW" dirty="0" smtClean="0"/>
              <a:t> conform to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XXX</a:t>
            </a:r>
            <a:r>
              <a:rPr kumimoji="1" lang="en-US" altLang="zh-TW" dirty="0" err="1" smtClean="0"/>
              <a:t>Delegate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繼承關係</a:t>
            </a:r>
            <a:endParaRPr kumimoji="1" lang="en-US" altLang="zh-TW" dirty="0"/>
          </a:p>
          <a:p>
            <a:pPr marL="914400" lvl="2" indent="-457200">
              <a:buSzPct val="70000"/>
              <a:buFont typeface="+mj-lt"/>
              <a:buAutoNum type="arabicPeriod"/>
            </a:pPr>
            <a:r>
              <a:rPr kumimoji="1" lang="zh-TW" altLang="en-US" dirty="0" smtClean="0"/>
              <a:t>實作</a:t>
            </a:r>
            <a:r>
              <a:rPr kumimoji="1" lang="zh-TW" altLang="en-US" dirty="0" smtClean="0"/>
              <a:t>一個物件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abc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err="1" smtClean="0">
                <a:sym typeface="Wingdings"/>
              </a:rPr>
              <a:t>abc.delegate</a:t>
            </a:r>
            <a:r>
              <a:rPr kumimoji="1" lang="en-US" altLang="zh-TW" dirty="0" smtClean="0">
                <a:sym typeface="Wingdings"/>
              </a:rPr>
              <a:t> = </a:t>
            </a:r>
            <a:r>
              <a:rPr kumimoji="1" lang="en-US" altLang="zh-TW" dirty="0" smtClean="0">
                <a:sym typeface="Wingdings"/>
              </a:rPr>
              <a:t>self</a:t>
            </a:r>
            <a:endParaRPr kumimoji="1" lang="en-US" altLang="zh-TW" dirty="0">
              <a:sym typeface="Wingdings"/>
            </a:endParaRPr>
          </a:p>
          <a:p>
            <a:pPr marL="514350" lvl="1"/>
            <a:r>
              <a:rPr kumimoji="1" lang="en-US" altLang="zh-TW" b="1" dirty="0" err="1" smtClean="0">
                <a:solidFill>
                  <a:srgbClr val="0000FF"/>
                </a:solidFill>
              </a:rPr>
              <a:t>isSourceTypeAvailable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marL="514350" lvl="1"/>
            <a:r>
              <a:rPr kumimoji="1" lang="en-US" altLang="zh-TW" dirty="0" err="1" smtClean="0"/>
              <a:t>availableMediaType</a:t>
            </a:r>
            <a:endParaRPr kumimoji="1" lang="en-US" altLang="zh-TW" dirty="0"/>
          </a:p>
          <a:p>
            <a:pPr marL="514350" lvl="1"/>
            <a:r>
              <a:rPr kumimoji="1" lang="en-US" altLang="zh-TW" b="1" dirty="0" err="1" smtClean="0">
                <a:solidFill>
                  <a:srgbClr val="0000FF"/>
                </a:solidFill>
              </a:rPr>
              <a:t>imagePickerController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: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didFinishPickingMediaWithInfo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marL="514350" lvl="1"/>
            <a:r>
              <a:rPr kumimoji="1" lang="en-US" altLang="zh-TW" b="1" dirty="0" smtClean="0">
                <a:solidFill>
                  <a:srgbClr val="0000FF"/>
                </a:solidFill>
              </a:rPr>
              <a:t>Present </a:t>
            </a:r>
            <a:r>
              <a:rPr kumimoji="1" lang="zh-TW" altLang="en-US" dirty="0" smtClean="0"/>
              <a:t>推出</a:t>
            </a:r>
            <a:r>
              <a:rPr kumimoji="1" lang="zh-TW" altLang="en-US" dirty="0" smtClean="0"/>
              <a:t>一個</a:t>
            </a:r>
            <a:r>
              <a:rPr kumimoji="1" lang="zh-TW" altLang="en-US" dirty="0" smtClean="0"/>
              <a:t>選取</a:t>
            </a:r>
            <a:r>
              <a:rPr kumimoji="1" lang="zh-TW" altLang="en-US" dirty="0" smtClean="0"/>
              <a:t>頁面</a:t>
            </a:r>
            <a:endParaRPr kumimoji="1" lang="en-US" altLang="zh-TW" dirty="0"/>
          </a:p>
          <a:p>
            <a:pPr marL="514350" lvl="1"/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plist</a:t>
            </a:r>
            <a:r>
              <a:rPr kumimoji="1" lang="zh-TW" altLang="en-US" dirty="0"/>
              <a:t>要設定</a:t>
            </a:r>
            <a:r>
              <a:rPr kumimoji="1" lang="en-US" altLang="zh-TW" dirty="0" smtClean="0"/>
              <a:t>privacy </a:t>
            </a:r>
            <a:r>
              <a:rPr kumimoji="1" lang="en-US" altLang="zh-TW" dirty="0" err="1" smtClean="0"/>
              <a:t>NSPhotoLibararyUsageDescription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3317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04 下午3.24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" y="1780296"/>
            <a:ext cx="4175810" cy="2059498"/>
          </a:xfrm>
          <a:prstGeom prst="rect">
            <a:avLst/>
          </a:prstGeom>
        </p:spPr>
      </p:pic>
      <p:pic>
        <p:nvPicPr>
          <p:cNvPr id="9" name="圖片 8" descr="螢幕快照 2017-04-04 下午3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4691598"/>
            <a:ext cx="5130214" cy="1334035"/>
          </a:xfrm>
          <a:prstGeom prst="rect">
            <a:avLst/>
          </a:prstGeom>
        </p:spPr>
      </p:pic>
      <p:pic>
        <p:nvPicPr>
          <p:cNvPr id="12" name="圖片 11" descr="螢幕快照 2017-04-04 下午3.25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58" y="1780296"/>
            <a:ext cx="4354042" cy="44930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取用相片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2" y="749010"/>
            <a:ext cx="8693312" cy="1197040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繼承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UIImagePickerControllerDelegate</a:t>
            </a:r>
            <a:r>
              <a:rPr kumimoji="1" lang="en-US" altLang="zh-TW" dirty="0"/>
              <a:t> Protocol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實作物件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讓本地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VC </a:t>
            </a:r>
            <a:r>
              <a:rPr kumimoji="1" lang="zh-TW" altLang="en-US" dirty="0" smtClean="0"/>
              <a:t>具有</a:t>
            </a:r>
            <a:r>
              <a:rPr kumimoji="1" lang="zh-TW" altLang="en-US" dirty="0" smtClean="0"/>
              <a:t>選取相片</a:t>
            </a:r>
            <a:r>
              <a:rPr kumimoji="1" lang="zh-TW" altLang="en-US" dirty="0" smtClean="0"/>
              <a:t>功</a:t>
            </a:r>
            <a:r>
              <a:rPr kumimoji="1" lang="zh-TW" altLang="en-US" dirty="0"/>
              <a:t>能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7184" y="1777132"/>
            <a:ext cx="3696902" cy="6537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56224" y="3884714"/>
            <a:ext cx="1661282" cy="1871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17479" y="5376034"/>
            <a:ext cx="2507006" cy="2484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13" idx="2"/>
          </p:cNvCxnSpPr>
          <p:nvPr/>
        </p:nvCxnSpPr>
        <p:spPr>
          <a:xfrm flipH="1">
            <a:off x="1718573" y="2430832"/>
            <a:ext cx="177062" cy="2945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272944" y="5742732"/>
            <a:ext cx="2004057" cy="1760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25583" y="2637434"/>
            <a:ext cx="1661282" cy="1871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023756" y="4319114"/>
            <a:ext cx="3898807" cy="1176214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560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3.2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" y="1820358"/>
            <a:ext cx="4395391" cy="4308065"/>
          </a:xfrm>
          <a:prstGeom prst="rect">
            <a:avLst/>
          </a:prstGeom>
        </p:spPr>
      </p:pic>
      <p:pic>
        <p:nvPicPr>
          <p:cNvPr id="5" name="圖片 4" descr="螢幕快照 2017-04-04 下午3.27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5" y="1732594"/>
            <a:ext cx="3921804" cy="1245263"/>
          </a:xfrm>
          <a:prstGeom prst="rect">
            <a:avLst/>
          </a:prstGeom>
        </p:spPr>
      </p:pic>
      <p:pic>
        <p:nvPicPr>
          <p:cNvPr id="6" name="圖片 5" descr="螢幕快照 2017-04-04 下午3.2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5" y="3102285"/>
            <a:ext cx="4112126" cy="35260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取用相片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6292" y="749184"/>
            <a:ext cx="9007708" cy="877093"/>
          </a:xfrm>
        </p:spPr>
        <p:txBody>
          <a:bodyPr>
            <a:normAutofit/>
          </a:bodyPr>
          <a:lstStyle/>
          <a:p>
            <a:r>
              <a:rPr kumimoji="1" lang="en-US" altLang="zh-TW" sz="2000" dirty="0" smtClean="0"/>
              <a:t>VC </a:t>
            </a:r>
            <a:r>
              <a:rPr kumimoji="1" lang="zh-TW" altLang="en-US" sz="2000" dirty="0" smtClean="0"/>
              <a:t>叫用</a:t>
            </a:r>
            <a:r>
              <a:rPr kumimoji="1" lang="en-US" altLang="zh-TW" sz="2000" dirty="0" smtClean="0"/>
              <a:t> </a:t>
            </a:r>
            <a:r>
              <a:rPr kumimoji="1" lang="en-US" altLang="zh-TW" sz="2000" b="1" dirty="0" err="1" smtClean="0">
                <a:solidFill>
                  <a:srgbClr val="0000FF"/>
                </a:solidFill>
              </a:rPr>
              <a:t>imagePickerController</a:t>
            </a:r>
            <a:r>
              <a:rPr kumimoji="1" lang="en-US" altLang="zh-TW" sz="2000" b="1" dirty="0" err="1">
                <a:solidFill>
                  <a:srgbClr val="0000FF"/>
                </a:solidFill>
              </a:rPr>
              <a:t>:</a:t>
            </a:r>
            <a:r>
              <a:rPr kumimoji="1" lang="en-US" altLang="zh-TW" sz="2000" b="1" dirty="0" err="1" smtClean="0">
                <a:solidFill>
                  <a:srgbClr val="0000FF"/>
                </a:solidFill>
              </a:rPr>
              <a:t>didFinishPickingMediaWithInfo</a:t>
            </a:r>
            <a:r>
              <a:rPr kumimoji="1" lang="en-US" altLang="zh-TW" sz="2000" dirty="0" smtClean="0"/>
              <a:t>, </a:t>
            </a:r>
            <a:r>
              <a:rPr kumimoji="1" lang="zh-TW" altLang="en-US" sz="2000" dirty="0" smtClean="0"/>
              <a:t>取得照片</a:t>
            </a:r>
            <a:r>
              <a:rPr kumimoji="1" lang="en-US" altLang="zh-TW" sz="2000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4767494" y="3050056"/>
            <a:ext cx="4155069" cy="9100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6876" y="1766309"/>
            <a:ext cx="4182696" cy="6884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6292" y="4263370"/>
            <a:ext cx="3265094" cy="5321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endCxn id="13" idx="0"/>
          </p:cNvCxnSpPr>
          <p:nvPr/>
        </p:nvCxnSpPr>
        <p:spPr>
          <a:xfrm flipH="1">
            <a:off x="6845029" y="2492110"/>
            <a:ext cx="145380" cy="5579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879352" y="2194668"/>
            <a:ext cx="2375874" cy="2517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1" name="直線箭頭接點 30"/>
          <p:cNvCxnSpPr>
            <a:stCxn id="22" idx="3"/>
          </p:cNvCxnSpPr>
          <p:nvPr/>
        </p:nvCxnSpPr>
        <p:spPr>
          <a:xfrm flipV="1">
            <a:off x="3401386" y="2355226"/>
            <a:ext cx="2477966" cy="217423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11" idx="2"/>
          </p:cNvCxnSpPr>
          <p:nvPr/>
        </p:nvCxnSpPr>
        <p:spPr>
          <a:xfrm flipH="1">
            <a:off x="1811704" y="2454759"/>
            <a:ext cx="366520" cy="18086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500179" y="6389954"/>
            <a:ext cx="958460" cy="2527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endCxn id="25" idx="0"/>
          </p:cNvCxnSpPr>
          <p:nvPr/>
        </p:nvCxnSpPr>
        <p:spPr>
          <a:xfrm>
            <a:off x="6845029" y="4022948"/>
            <a:ext cx="134380" cy="236700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 descr="螢幕快照 2017-04-04 下午3.4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9" y="1491930"/>
            <a:ext cx="4216081" cy="4868758"/>
          </a:xfrm>
          <a:prstGeom prst="rect">
            <a:avLst/>
          </a:prstGeom>
        </p:spPr>
      </p:pic>
      <p:pic>
        <p:nvPicPr>
          <p:cNvPr id="30" name="圖片 29" descr="螢幕快照 2017-04-04 下午3.48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11" y="1287678"/>
            <a:ext cx="3687467" cy="31192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拍照後回傳資料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告訴</a:t>
            </a:r>
            <a:r>
              <a:rPr kumimoji="1" lang="en-US" altLang="zh-TW" dirty="0" smtClean="0"/>
              <a:t> delegate.</a:t>
            </a:r>
          </a:p>
        </p:txBody>
      </p:sp>
      <p:sp>
        <p:nvSpPr>
          <p:cNvPr id="11" name="矩形 10"/>
          <p:cNvSpPr/>
          <p:nvPr/>
        </p:nvSpPr>
        <p:spPr>
          <a:xfrm>
            <a:off x="1501644" y="3934429"/>
            <a:ext cx="2521406" cy="3459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 flipV="1">
            <a:off x="5044352" y="1496716"/>
            <a:ext cx="3788751" cy="6523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11" idx="3"/>
            <a:endCxn id="17" idx="1"/>
          </p:cNvCxnSpPr>
          <p:nvPr/>
        </p:nvCxnSpPr>
        <p:spPr>
          <a:xfrm flipV="1">
            <a:off x="4023050" y="1822903"/>
            <a:ext cx="1021302" cy="228452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5476709" y="4933141"/>
            <a:ext cx="1912202" cy="492872"/>
          </a:xfrm>
          <a:prstGeom prst="wedgeRectCallout">
            <a:avLst>
              <a:gd name="adj1" fmla="val 5895"/>
              <a:gd name="adj2" fmla="val -13269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把照片讀出來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V="1">
            <a:off x="5181733" y="4153430"/>
            <a:ext cx="1756995" cy="32236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06869" y="1662441"/>
            <a:ext cx="2887946" cy="4866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1" name="直線箭頭接點 40"/>
          <p:cNvCxnSpPr>
            <a:stCxn id="40" idx="2"/>
            <a:endCxn id="11" idx="0"/>
          </p:cNvCxnSpPr>
          <p:nvPr/>
        </p:nvCxnSpPr>
        <p:spPr>
          <a:xfrm>
            <a:off x="1850842" y="2149091"/>
            <a:ext cx="911505" cy="178533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>
            <a:stCxn id="17" idx="0"/>
          </p:cNvCxnSpPr>
          <p:nvPr/>
        </p:nvCxnSpPr>
        <p:spPr>
          <a:xfrm flipH="1">
            <a:off x="6110061" y="2149091"/>
            <a:ext cx="828667" cy="20043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6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 </a:t>
            </a:r>
            <a:r>
              <a:rPr lang="zh-TW" altLang="en-US" dirty="0" smtClean="0"/>
              <a:t>外觀</a:t>
            </a:r>
            <a:endParaRPr kumimoji="1" lang="zh-TW" altLang="en-US" dirty="0"/>
          </a:p>
        </p:txBody>
      </p:sp>
      <p:pic>
        <p:nvPicPr>
          <p:cNvPr id="3" name="圖片 2" descr="螢幕快照 2017-04-20 上午10.39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0" y="1231081"/>
            <a:ext cx="8295373" cy="47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9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4 下午3.3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5" y="1353048"/>
            <a:ext cx="6418223" cy="3664459"/>
          </a:xfrm>
          <a:prstGeom prst="rect">
            <a:avLst/>
          </a:prstGeom>
        </p:spPr>
      </p:pic>
      <p:pic>
        <p:nvPicPr>
          <p:cNvPr id="7" name="圖片 6" descr="螢幕快照 2017-04-04 下午3.41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9" y="5112608"/>
            <a:ext cx="7396786" cy="13246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取</a:t>
            </a:r>
            <a:r>
              <a:rPr kumimoji="1" lang="zh-TW" altLang="en-US" dirty="0" smtClean="0"/>
              <a:t>到</a:t>
            </a:r>
            <a:r>
              <a:rPr kumimoji="1" lang="zh-TW" altLang="en-US" dirty="0" smtClean="0"/>
              <a:t>相片回傳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Info</a:t>
            </a:r>
            <a:r>
              <a:rPr kumimoji="1" lang="en-US" altLang="zh-TW" dirty="0" smtClean="0"/>
              <a:t>).</a:t>
            </a:r>
            <a:endParaRPr kumimoji="1" lang="en-US" altLang="zh-TW" dirty="0" smtClean="0"/>
          </a:p>
        </p:txBody>
      </p:sp>
      <p:sp>
        <p:nvSpPr>
          <p:cNvPr id="11" name="矩形 10"/>
          <p:cNvSpPr/>
          <p:nvPr/>
        </p:nvSpPr>
        <p:spPr>
          <a:xfrm>
            <a:off x="578029" y="4129800"/>
            <a:ext cx="5221201" cy="7051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78029" y="5774715"/>
            <a:ext cx="7331460" cy="6625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11" idx="2"/>
            <a:endCxn id="17" idx="0"/>
          </p:cNvCxnSpPr>
          <p:nvPr/>
        </p:nvCxnSpPr>
        <p:spPr>
          <a:xfrm>
            <a:off x="3188630" y="4834912"/>
            <a:ext cx="1055129" cy="93980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7178479" y="4666724"/>
            <a:ext cx="1462019" cy="701563"/>
          </a:xfrm>
          <a:prstGeom prst="wedgeRectCallout">
            <a:avLst>
              <a:gd name="adj1" fmla="val -46525"/>
              <a:gd name="adj2" fmla="val 11317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選定</a:t>
            </a:r>
            <a:r>
              <a:rPr kumimoji="1" lang="zh-TW" altLang="en-US" dirty="0" smtClean="0">
                <a:solidFill>
                  <a:srgbClr val="FF0000"/>
                </a:solidFill>
              </a:rPr>
              <a:t>照片的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訊息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0594" y="3086848"/>
            <a:ext cx="3323166" cy="3565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4648208" y="2385286"/>
            <a:ext cx="2031489" cy="603098"/>
          </a:xfrm>
          <a:prstGeom prst="wedgeRectCallout">
            <a:avLst>
              <a:gd name="adj1" fmla="val -69819"/>
              <a:gd name="adj2" fmla="val 6441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實作一個物件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abc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建立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delegate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關係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593" y="3443434"/>
            <a:ext cx="3323166" cy="152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4648208" y="3086848"/>
            <a:ext cx="2469357" cy="562288"/>
          </a:xfrm>
          <a:prstGeom prst="wedgeRectCallout">
            <a:avLst>
              <a:gd name="adj1" fmla="val -65506"/>
              <a:gd name="adj2" fmla="val 2582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然後才可以用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abc</a:t>
            </a:r>
            <a:r>
              <a:rPr kumimoji="1" lang="en-US" altLang="zh-TW" dirty="0" smtClean="0">
                <a:solidFill>
                  <a:srgbClr val="FF0000"/>
                </a:solidFill>
              </a:rPr>
              <a:t>. xxx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叫用延伸的方法</a:t>
            </a:r>
            <a:r>
              <a:rPr kumimoji="1" lang="en-US" altLang="zh-TW" dirty="0" smtClean="0">
                <a:solidFill>
                  <a:srgbClr val="FF0000"/>
                </a:solidFill>
              </a:rPr>
              <a:t> xxx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6098830" y="3715200"/>
            <a:ext cx="2988291" cy="828501"/>
          </a:xfrm>
          <a:prstGeom prst="wedgeRectCallout">
            <a:avLst>
              <a:gd name="adj1" fmla="val -60279"/>
              <a:gd name="adj2" fmla="val 328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Instance Method: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直接叫用不需經由實作一個物件叫用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Delegate Method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25907" y="795324"/>
            <a:ext cx="3461213" cy="8414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imagePickerController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(_: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didFinishPickingMediaWithInfo</a:t>
            </a:r>
            <a:r>
              <a:rPr kumimoji="1" lang="en-US" altLang="zh-TW" dirty="0" smtClean="0">
                <a:solidFill>
                  <a:srgbClr val="FF0000"/>
                </a:solidFill>
              </a:rPr>
              <a:t>:)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不需要實作一個物件再叫用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36282" y="1713168"/>
            <a:ext cx="3450839" cy="6381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present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不需要在前面加上物件名稱</a:t>
            </a:r>
            <a:r>
              <a:rPr kumimoji="1" lang="en-US" altLang="zh-TW" dirty="0" smtClean="0">
                <a:solidFill>
                  <a:srgbClr val="FF0000"/>
                </a:solidFill>
              </a:rPr>
              <a:t> ”picker”</a:t>
            </a:r>
            <a:r>
              <a:rPr kumimoji="1" lang="zh-TW" altLang="en-US" dirty="0" smtClean="0">
                <a:solidFill>
                  <a:srgbClr val="FF0000"/>
                </a:solidFill>
              </a:rPr>
              <a:t>再叫用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1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04 下午3.59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6" y="1449982"/>
            <a:ext cx="7861300" cy="5041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取用相片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332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Present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選定照片</a:t>
            </a:r>
            <a:r>
              <a:rPr kumimoji="1" lang="zh-TW" altLang="en-US" dirty="0" smtClean="0">
                <a:sym typeface="Wingdings"/>
              </a:rPr>
              <a:t>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/>
              <a:t>出示選圖畫面</a:t>
            </a:r>
            <a:endParaRPr kumimoji="1" lang="en-US" altLang="zh-TW" dirty="0" smtClean="0"/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dismiss</a:t>
            </a:r>
            <a:r>
              <a:rPr kumimoji="1" lang="en-US" altLang="zh-TW" dirty="0"/>
              <a:t>: </a:t>
            </a:r>
            <a:r>
              <a:rPr kumimoji="1" lang="zh-TW" altLang="en-US" dirty="0"/>
              <a:t>照片列圖在選定照片</a:t>
            </a:r>
            <a:r>
              <a:rPr kumimoji="1" lang="zh-TW" altLang="en-US" dirty="0" smtClean="0"/>
              <a:t>後退下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  <a:p>
            <a:endParaRPr kumimoji="1" lang="en-US" altLang="zh-TW" dirty="0" smtClean="0"/>
          </a:p>
        </p:txBody>
      </p:sp>
      <p:sp>
        <p:nvSpPr>
          <p:cNvPr id="17" name="矩形 16"/>
          <p:cNvSpPr/>
          <p:nvPr/>
        </p:nvSpPr>
        <p:spPr>
          <a:xfrm>
            <a:off x="618536" y="4950224"/>
            <a:ext cx="6873050" cy="154165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49573" y="3820032"/>
            <a:ext cx="2856863" cy="12394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叫用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Delegate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方法</a:t>
            </a:r>
            <a:r>
              <a:rPr kumimoji="1" lang="en-US" altLang="zh-TW" dirty="0" smtClean="0">
                <a:solidFill>
                  <a:srgbClr val="FF0000"/>
                </a:solidFill>
              </a:rPr>
              <a:t>,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參數欄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1.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實作的物件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;2.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事實上是方法運作成功回傳的結果</a:t>
            </a:r>
            <a:r>
              <a:rPr kumimoji="1" lang="en-US" altLang="zh-TW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然後再執行</a:t>
            </a:r>
            <a:r>
              <a:rPr kumimoji="1" lang="en-US" altLang="zh-TW" dirty="0" smtClean="0">
                <a:solidFill>
                  <a:srgbClr val="FF0000"/>
                </a:solidFill>
              </a:rPr>
              <a:t> {</a:t>
            </a:r>
            <a:r>
              <a:rPr kumimoji="1" lang="mr-IN" altLang="zh-TW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dirty="0" smtClean="0">
                <a:solidFill>
                  <a:srgbClr val="FF0000"/>
                </a:solidFill>
              </a:rPr>
              <a:t>}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程式碼</a:t>
            </a:r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5937" y="4455459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35937" y="6059327"/>
            <a:ext cx="4919649" cy="279972"/>
          </a:xfrm>
          <a:prstGeom prst="rect">
            <a:avLst/>
          </a:prstGeom>
          <a:noFill/>
          <a:ln w="19050" cmpd="sng">
            <a:solidFill>
              <a:srgbClr val="0000F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4" name="圖片 3" descr="螢幕快照 2017-04-17 下午9.0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34" y="1572717"/>
            <a:ext cx="1177830" cy="218548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cxnSp>
        <p:nvCxnSpPr>
          <p:cNvPr id="11" name="直線箭頭接點 10"/>
          <p:cNvCxnSpPr>
            <a:endCxn id="4" idx="1"/>
          </p:cNvCxnSpPr>
          <p:nvPr/>
        </p:nvCxnSpPr>
        <p:spPr>
          <a:xfrm flipV="1">
            <a:off x="3339522" y="2665457"/>
            <a:ext cx="4405212" cy="17900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圖說文字 26"/>
          <p:cNvSpPr/>
          <p:nvPr/>
        </p:nvSpPr>
        <p:spPr>
          <a:xfrm>
            <a:off x="4835555" y="1770473"/>
            <a:ext cx="2564308" cy="1534882"/>
          </a:xfrm>
          <a:prstGeom prst="wedgeRectCallout">
            <a:avLst>
              <a:gd name="adj1" fmla="val 58875"/>
              <a:gd name="adj2" fmla="val -1287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按下按鍵後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present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右圖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然後等待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選定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user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不知道什麼時候選好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所以是一個非同步事件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選好之後的程式碼不需要和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按按鍵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這個動作綁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在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一起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8628" y="5731452"/>
            <a:ext cx="1711966" cy="26052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156260" y="6339299"/>
            <a:ext cx="1359353" cy="510559"/>
          </a:xfrm>
          <a:prstGeom prst="wedgeRectCallout">
            <a:avLst>
              <a:gd name="adj1" fmla="val 3181"/>
              <a:gd name="adj2" fmla="val -17512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 smtClean="0">
                <a:solidFill>
                  <a:srgbClr val="FF0000"/>
                </a:solidFill>
              </a:rPr>
              <a:t>imageView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UI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元件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4 下午5.0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29" y="1747128"/>
            <a:ext cx="2730500" cy="4914900"/>
          </a:xfrm>
          <a:prstGeom prst="rect">
            <a:avLst/>
          </a:prstGeom>
        </p:spPr>
      </p:pic>
      <p:pic>
        <p:nvPicPr>
          <p:cNvPr id="7" name="圖片 6" descr="螢幕快照 2017-04-04 下午5.02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3" y="1747128"/>
            <a:ext cx="2810980" cy="51108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規劃選</a:t>
            </a:r>
            <a:r>
              <a:rPr kumimoji="1" lang="zh-TW" altLang="en-US" dirty="0" smtClean="0"/>
              <a:t>相片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拍照提示窗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14729" y="5566702"/>
            <a:ext cx="2730500" cy="10256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6661801" y="4458240"/>
            <a:ext cx="2260763" cy="782579"/>
          </a:xfrm>
          <a:prstGeom prst="wedgeRectCallout">
            <a:avLst>
              <a:gd name="adj1" fmla="val -46203"/>
              <a:gd name="adj2" fmla="val 81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UIAlertController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2985578" y="2800526"/>
            <a:ext cx="1654549" cy="485699"/>
          </a:xfrm>
          <a:prstGeom prst="wedgeRectCallout">
            <a:avLst>
              <a:gd name="adj1" fmla="val -46203"/>
              <a:gd name="adj2" fmla="val 814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addPhotoTapped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97048" y="3440579"/>
            <a:ext cx="833035" cy="4243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664430" y="4302966"/>
            <a:ext cx="1935668" cy="108693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3798196" y="4015394"/>
            <a:ext cx="1119334" cy="485699"/>
          </a:xfrm>
          <a:prstGeom prst="wedgeRectCallout">
            <a:avLst>
              <a:gd name="adj1" fmla="val -65411"/>
              <a:gd name="adj2" fmla="val 268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 smtClean="0">
                <a:solidFill>
                  <a:srgbClr val="FF0000"/>
                </a:solidFill>
              </a:rPr>
              <a:t>imageView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叫用方法的分類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696771"/>
              </p:ext>
            </p:extLst>
          </p:nvPr>
        </p:nvGraphicFramePr>
        <p:xfrm>
          <a:off x="358588" y="1036114"/>
          <a:ext cx="8522982" cy="4317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459"/>
                <a:gridCol w="1739177"/>
                <a:gridCol w="1690768"/>
                <a:gridCol w="898525"/>
                <a:gridCol w="1416904"/>
                <a:gridCol w="1424252"/>
                <a:gridCol w="873897"/>
              </a:tblGrid>
              <a:tr h="81763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Method Name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來源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分類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需要實作一個物件再叫用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前面加上物件名稱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返回值</a:t>
                      </a:r>
                    </a:p>
                  </a:txBody>
                  <a:tcPr anchor="ctr"/>
                </a:tc>
              </a:tr>
              <a:tr h="81763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err="1" smtClean="0">
                          <a:solidFill>
                            <a:schemeClr val="tx1"/>
                          </a:solidFill>
                        </a:rPr>
                        <a:t>instantiateViewController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600" dirty="0" err="1" smtClean="0">
                          <a:solidFill>
                            <a:schemeClr val="tx1"/>
                          </a:solidFill>
                        </a:rPr>
                        <a:t>UIImagePickerController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Yes(storyboard)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Yes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(storyboard.</a:t>
                      </a:r>
                      <a:r>
                        <a:rPr kumimoji="1" lang="en-US" altLang="zh-TW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zh-TW" sz="1600" dirty="0" err="1" smtClean="0">
                          <a:solidFill>
                            <a:schemeClr val="tx1"/>
                          </a:solidFill>
                        </a:rPr>
                        <a:t>instantiateViewController</a:t>
                      </a:r>
                      <a:r>
                        <a:rPr kumimoji="0" lang="en-US" altLang="zh-TW" sz="1600" dirty="0" smtClean="0">
                          <a:solidFill>
                            <a:schemeClr val="dk1"/>
                          </a:solidFill>
                        </a:rPr>
                        <a:t>())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1168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present</a:t>
                      </a:r>
                      <a:endParaRPr lang="zh-TW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600" dirty="0" err="1" smtClean="0">
                          <a:solidFill>
                            <a:schemeClr val="tx1"/>
                          </a:solidFill>
                        </a:rPr>
                        <a:t>UIImagePickerController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 (picker)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不需要</a:t>
                      </a:r>
                      <a:r>
                        <a:rPr lang="en-US" altLang="zh-TW" sz="1600" dirty="0" smtClean="0"/>
                        <a:t>, </a:t>
                      </a:r>
                      <a:r>
                        <a:rPr lang="zh-TW" altLang="en-US" sz="1600" dirty="0" smtClean="0"/>
                        <a:t>特殊狀況加</a:t>
                      </a:r>
                    </a:p>
                    <a:p>
                      <a:pPr algn="ctr"/>
                      <a:r>
                        <a:rPr lang="en-US" altLang="zh-TW" sz="1600" dirty="0" smtClean="0"/>
                        <a:t>self.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</a:tr>
              <a:tr h="116804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err="1" smtClean="0">
                          <a:solidFill>
                            <a:srgbClr val="000000"/>
                          </a:solidFill>
                        </a:rPr>
                        <a:t>imagePickerController</a:t>
                      </a:r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(_:</a:t>
                      </a:r>
                      <a:r>
                        <a:rPr kumimoji="1" lang="en-US" altLang="zh-TW" sz="1600" dirty="0" err="1" smtClean="0">
                          <a:solidFill>
                            <a:srgbClr val="000000"/>
                          </a:solidFill>
                        </a:rPr>
                        <a:t>didFinishPickingMediaWithInfo</a:t>
                      </a:r>
                      <a:r>
                        <a:rPr kumimoji="1" lang="en-US" altLang="zh-TW" sz="1600" dirty="0" smtClean="0">
                          <a:solidFill>
                            <a:srgbClr val="000000"/>
                          </a:solidFill>
                        </a:rPr>
                        <a:t>:) </a:t>
                      </a:r>
                      <a:endParaRPr lang="zh-TW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 smtClean="0"/>
                        <a:t>Protocol</a:t>
                      </a:r>
                    </a:p>
                    <a:p>
                      <a:pPr algn="ctr"/>
                      <a:r>
                        <a:rPr kumimoji="1" lang="en-US" altLang="zh-TW" sz="1600" dirty="0" smtClean="0"/>
                        <a:t>(</a:t>
                      </a:r>
                      <a:r>
                        <a:rPr kumimoji="1" lang="en-US" altLang="zh-TW" sz="1600" dirty="0" err="1" smtClean="0"/>
                        <a:t>UIImagePickerControllerDelegate</a:t>
                      </a:r>
                      <a:r>
                        <a:rPr kumimoji="1" lang="en-US" altLang="zh-TW" sz="1600" dirty="0" smtClean="0"/>
                        <a:t>)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Instance Method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No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Yes, Call</a:t>
                      </a:r>
                      <a:r>
                        <a:rPr lang="en-US" altLang="zh-TW" sz="1600" baseline="0" dirty="0" smtClean="0"/>
                        <a:t> back by closure</a:t>
                      </a:r>
                      <a:endParaRPr lang="zh-TW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9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lert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actionSheet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44151"/>
              </p:ext>
            </p:extLst>
          </p:nvPr>
        </p:nvGraphicFramePr>
        <p:xfrm>
          <a:off x="358588" y="1036114"/>
          <a:ext cx="8315629" cy="526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004"/>
                <a:gridCol w="2749287"/>
                <a:gridCol w="2294850"/>
                <a:gridCol w="2712488"/>
              </a:tblGrid>
              <a:tr h="56155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名稱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alert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err="1" smtClean="0">
                          <a:solidFill>
                            <a:srgbClr val="0000FF"/>
                          </a:solidFill>
                        </a:rPr>
                        <a:t>actionSheet</a:t>
                      </a:r>
                      <a:endParaRPr lang="zh-TW" altLang="en-US" sz="2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325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來源</a:t>
                      </a:r>
                      <a:r>
                        <a:rPr lang="en-US" altLang="zh-TW" dirty="0" smtClean="0"/>
                        <a:t> Class (Before)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UIAlertController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FF"/>
                          </a:solidFill>
                        </a:rPr>
                        <a:t>UIActionController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來源</a:t>
                      </a:r>
                      <a:r>
                        <a:rPr lang="en-US" altLang="zh-TW" dirty="0" smtClean="0"/>
                        <a:t> Class (Now)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UIAlertController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FF"/>
                          </a:solidFill>
                        </a:rPr>
                        <a:t>UIAlertController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叫用方法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UIAlertController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FF"/>
                          </a:solidFill>
                        </a:rPr>
                        <a:t>UIAlertController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preferred</a:t>
                      </a:r>
                      <a:r>
                        <a:rPr lang="en-US" altLang="zh-TW" baseline="0" dirty="0" err="1" smtClean="0"/>
                        <a:t>style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.alert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00FF"/>
                          </a:solidFill>
                        </a:rPr>
                        <a:t>.action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Title,</a:t>
                      </a:r>
                      <a:r>
                        <a:rPr lang="en-US" altLang="zh-TW" baseline="0" dirty="0" smtClean="0"/>
                        <a:t> message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要有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可以不要</a:t>
                      </a:r>
                      <a:r>
                        <a:rPr lang="en-US" altLang="zh-TW" sz="200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一定要有按鈕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秀圖方法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present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00FF"/>
                          </a:solidFill>
                        </a:rPr>
                        <a:t>present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6737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用途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提示</a:t>
                      </a:r>
                      <a:r>
                        <a:rPr lang="en-US" altLang="zh-TW" dirty="0" smtClean="0"/>
                        <a:t>,</a:t>
                      </a:r>
                      <a:r>
                        <a:rPr lang="zh-TW" altLang="en-US" dirty="0" smtClean="0"/>
                        <a:t>無帶出行動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solidFill>
                            <a:srgbClr val="0000FF"/>
                          </a:solidFill>
                        </a:rPr>
                        <a:t>帶出行動碼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790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0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747128"/>
            <a:ext cx="4286750" cy="4058520"/>
          </a:xfrm>
          <a:prstGeom prst="rect">
            <a:avLst/>
          </a:prstGeom>
        </p:spPr>
      </p:pic>
      <p:pic>
        <p:nvPicPr>
          <p:cNvPr id="6" name="圖片 5" descr="螢幕快照 2017-04-04 下午5.06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62" y="2030596"/>
            <a:ext cx="4017202" cy="34212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選相片</a:t>
            </a:r>
            <a:r>
              <a:rPr kumimoji="1" lang="en-US" altLang="zh-TW" dirty="0"/>
              <a:t>/</a:t>
            </a:r>
            <a:r>
              <a:rPr kumimoji="1" lang="zh-TW" altLang="en-US" dirty="0" smtClean="0"/>
              <a:t>拍照提示窗</a:t>
            </a:r>
            <a:r>
              <a:rPr kumimoji="1" lang="zh-TW" altLang="en-US" dirty="0" smtClean="0"/>
              <a:t>如右圖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6105668" y="4468990"/>
            <a:ext cx="2214325" cy="3348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8" name="圖片 7" descr="螢幕快照 2017-04-04 下午5.07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88" y="829285"/>
            <a:ext cx="2656312" cy="12600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29251" y="2030596"/>
            <a:ext cx="2535440" cy="69964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9251" y="3793831"/>
            <a:ext cx="2535440" cy="2692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0" name="直線箭頭接點 9"/>
          <p:cNvCxnSpPr>
            <a:stCxn id="12" idx="3"/>
            <a:endCxn id="13" idx="1"/>
          </p:cNvCxnSpPr>
          <p:nvPr/>
        </p:nvCxnSpPr>
        <p:spPr>
          <a:xfrm>
            <a:off x="2764691" y="2380418"/>
            <a:ext cx="3340977" cy="225599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>
            <a:stCxn id="12" idx="2"/>
          </p:cNvCxnSpPr>
          <p:nvPr/>
        </p:nvCxnSpPr>
        <p:spPr>
          <a:xfrm flipH="1">
            <a:off x="1449039" y="2730239"/>
            <a:ext cx="47932" cy="10635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1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1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1" y="4189246"/>
            <a:ext cx="7617454" cy="2454914"/>
          </a:xfrm>
          <a:prstGeom prst="rect">
            <a:avLst/>
          </a:prstGeom>
        </p:spPr>
      </p:pic>
      <p:pic>
        <p:nvPicPr>
          <p:cNvPr id="8" name="圖片 7" descr="螢幕快照 2017-04-04 下午5.13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50" y="1415231"/>
            <a:ext cx="1432981" cy="2552497"/>
          </a:xfrm>
          <a:prstGeom prst="rect">
            <a:avLst/>
          </a:prstGeom>
        </p:spPr>
      </p:pic>
      <p:pic>
        <p:nvPicPr>
          <p:cNvPr id="9" name="圖片 8" descr="螢幕快照 2017-04-04 下午5.13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82" y="1327380"/>
            <a:ext cx="1458138" cy="2598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 smtClean="0"/>
              <a:t>拍照提示窗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1</a:t>
            </a:r>
            <a:r>
              <a:rPr kumimoji="1" lang="en-US" altLang="zh-TW" dirty="0" smtClean="0"/>
              <a:t>. alert (</a:t>
            </a:r>
            <a:r>
              <a:rPr kumimoji="1" lang="zh-TW" altLang="en-US" dirty="0" smtClean="0"/>
              <a:t>介紹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0000FF"/>
                </a:solidFill>
              </a:rPr>
              <a:t>.alert </a:t>
            </a:r>
            <a:r>
              <a:rPr kumimoji="1" lang="en-US" altLang="zh-TW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/>
              <a:t>提示規劃的提示窗</a:t>
            </a:r>
            <a:r>
              <a:rPr kumimoji="1" lang="en-US" altLang="zh-TW" dirty="0" smtClean="0"/>
              <a:t>(No Action)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1937365" y="4584720"/>
            <a:ext cx="739727" cy="2332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7853451" y="4189246"/>
            <a:ext cx="976281" cy="628754"/>
          </a:xfrm>
          <a:prstGeom prst="wedgeRectCallout">
            <a:avLst>
              <a:gd name="adj1" fmla="val 3860"/>
              <a:gd name="adj2" fmla="val 9800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No Action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6194636" y="2046750"/>
            <a:ext cx="866413" cy="485699"/>
          </a:xfrm>
          <a:prstGeom prst="wedgeRectCallout">
            <a:avLst>
              <a:gd name="adj1" fmla="val -78030"/>
              <a:gd name="adj2" fmla="val 5120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FF"/>
                </a:solidFill>
              </a:rPr>
              <a:t>alert</a:t>
            </a:r>
            <a:endParaRPr kumimoji="1" lang="zh-TW" altLang="en-US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18610" y="4584720"/>
            <a:ext cx="2186866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713108" y="2427120"/>
            <a:ext cx="1058185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6" name="直線箭頭接點 15"/>
          <p:cNvCxnSpPr/>
          <p:nvPr/>
        </p:nvCxnSpPr>
        <p:spPr>
          <a:xfrm flipH="1" flipV="1">
            <a:off x="5365229" y="2660401"/>
            <a:ext cx="725731" cy="192431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圖說文字 17"/>
          <p:cNvSpPr/>
          <p:nvPr/>
        </p:nvSpPr>
        <p:spPr>
          <a:xfrm>
            <a:off x="489838" y="6122232"/>
            <a:ext cx="895410" cy="352727"/>
          </a:xfrm>
          <a:prstGeom prst="wedgeRectCallout">
            <a:avLst>
              <a:gd name="adj1" fmla="val 78414"/>
              <a:gd name="adj2" fmla="val 4999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66422" y="5336400"/>
            <a:ext cx="2325101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36699" y="6015840"/>
            <a:ext cx="2743609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288852" y="2660401"/>
            <a:ext cx="482442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730388" y="2647922"/>
            <a:ext cx="482442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5" name="直線箭頭接點 24"/>
          <p:cNvCxnSpPr>
            <a:stCxn id="17" idx="0"/>
            <a:endCxn id="23" idx="2"/>
          </p:cNvCxnSpPr>
          <p:nvPr/>
        </p:nvCxnSpPr>
        <p:spPr>
          <a:xfrm flipV="1">
            <a:off x="2828973" y="2893681"/>
            <a:ext cx="2701100" cy="244271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>
            <a:stCxn id="19" idx="0"/>
          </p:cNvCxnSpPr>
          <p:nvPr/>
        </p:nvCxnSpPr>
        <p:spPr>
          <a:xfrm flipV="1">
            <a:off x="3008504" y="2881203"/>
            <a:ext cx="2010106" cy="313463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27182" y="2289600"/>
            <a:ext cx="1396511" cy="7084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endCxn id="13" idx="0"/>
          </p:cNvCxnSpPr>
          <p:nvPr/>
        </p:nvCxnSpPr>
        <p:spPr>
          <a:xfrm>
            <a:off x="1244111" y="1200960"/>
            <a:ext cx="1063118" cy="3383760"/>
          </a:xfrm>
          <a:prstGeom prst="straightConnector1">
            <a:avLst/>
          </a:prstGeom>
          <a:ln>
            <a:solidFill>
              <a:srgbClr val="3366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>
            <a:stCxn id="13" idx="3"/>
            <a:endCxn id="27" idx="1"/>
          </p:cNvCxnSpPr>
          <p:nvPr/>
        </p:nvCxnSpPr>
        <p:spPr>
          <a:xfrm flipV="1">
            <a:off x="2677092" y="2643840"/>
            <a:ext cx="1850090" cy="2057520"/>
          </a:xfrm>
          <a:prstGeom prst="straightConnector1">
            <a:avLst/>
          </a:prstGeom>
          <a:ln>
            <a:solidFill>
              <a:srgbClr val="3366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664542" y="6390343"/>
            <a:ext cx="4426418" cy="23328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229251" y="3777548"/>
            <a:ext cx="1496570" cy="391231"/>
          </a:xfrm>
          <a:prstGeom prst="wedgeRectCallout">
            <a:avLst>
              <a:gd name="adj1" fmla="val 64323"/>
              <a:gd name="adj2" fmla="val 14872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實作一個物件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矩形圖說文字 31"/>
          <p:cNvSpPr/>
          <p:nvPr/>
        </p:nvSpPr>
        <p:spPr>
          <a:xfrm>
            <a:off x="35086" y="4584720"/>
            <a:ext cx="1496570" cy="751680"/>
          </a:xfrm>
          <a:prstGeom prst="wedgeRectCallout">
            <a:avLst>
              <a:gd name="adj1" fmla="val 57796"/>
              <a:gd name="adj2" fmla="val 707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透過實作的物件叫用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Class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規範的方法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1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5.2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3" y="3894680"/>
            <a:ext cx="5613319" cy="2861873"/>
          </a:xfrm>
          <a:prstGeom prst="rect">
            <a:avLst/>
          </a:prstGeom>
        </p:spPr>
      </p:pic>
      <p:pic>
        <p:nvPicPr>
          <p:cNvPr id="6" name="圖片 5" descr="螢幕快照 2017-04-04 下午5.21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17" y="1253545"/>
            <a:ext cx="1347532" cy="2484512"/>
          </a:xfrm>
          <a:prstGeom prst="rect">
            <a:avLst/>
          </a:prstGeom>
        </p:spPr>
      </p:pic>
      <p:pic>
        <p:nvPicPr>
          <p:cNvPr id="8" name="圖片 7" descr="螢幕快照 2017-04-04 下午5.22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06" y="1253545"/>
            <a:ext cx="1408397" cy="252521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</a:t>
            </a:r>
            <a:r>
              <a:rPr kumimoji="1" lang="en-US" altLang="zh-TW" dirty="0" smtClean="0"/>
              <a:t>2</a:t>
            </a:r>
            <a:r>
              <a:rPr kumimoji="1" lang="en-US" altLang="zh-TW" dirty="0" smtClean="0"/>
              <a:t>. </a:t>
            </a:r>
            <a:r>
              <a:rPr kumimoji="1" lang="en-US" altLang="zh-TW" dirty="0" err="1" smtClean="0"/>
              <a:t>actionSheet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98119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rgbClr val="0000FF"/>
                </a:solidFill>
              </a:rPr>
              <a:t>.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actionSheet</a:t>
            </a:r>
            <a:r>
              <a:rPr kumimoji="1" lang="en-US" altLang="zh-TW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/>
              <a:t>提示規劃</a:t>
            </a:r>
            <a:r>
              <a:rPr kumimoji="1" lang="zh-TW" altLang="en-US" dirty="0" smtClean="0"/>
              <a:t>的提示窗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帶出程式碼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3355731" y="4054702"/>
            <a:ext cx="990018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圖說文字 21"/>
          <p:cNvSpPr/>
          <p:nvPr/>
        </p:nvSpPr>
        <p:spPr>
          <a:xfrm>
            <a:off x="2989577" y="3375740"/>
            <a:ext cx="1555139" cy="403017"/>
          </a:xfrm>
          <a:prstGeom prst="wedgeRectCallout">
            <a:avLst>
              <a:gd name="adj1" fmla="val -469"/>
              <a:gd name="adj2" fmla="val 12769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43164" y="4233600"/>
            <a:ext cx="990018" cy="310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6960707" y="3326631"/>
            <a:ext cx="1555139" cy="656409"/>
          </a:xfrm>
          <a:prstGeom prst="wedgeRectCallout">
            <a:avLst>
              <a:gd name="adj1" fmla="val -26024"/>
              <a:gd name="adj2" fmla="val 8674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預留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action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內容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closure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3905" y="2954302"/>
            <a:ext cx="1408397" cy="9403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6784800" y="2255040"/>
            <a:ext cx="1555139" cy="472080"/>
          </a:xfrm>
          <a:prstGeom prst="wedgeRectCallout">
            <a:avLst>
              <a:gd name="adj1" fmla="val -58246"/>
              <a:gd name="adj2" fmla="val 9589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actionSheet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83874" y="4742782"/>
            <a:ext cx="2591469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883874" y="5551822"/>
            <a:ext cx="2660842" cy="2456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883874" y="6196702"/>
            <a:ext cx="2660842" cy="2456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9" name="直線箭頭接點 18"/>
          <p:cNvCxnSpPr/>
          <p:nvPr/>
        </p:nvCxnSpPr>
        <p:spPr>
          <a:xfrm flipV="1">
            <a:off x="3663216" y="3248641"/>
            <a:ext cx="2064878" cy="149414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>
            <a:stCxn id="17" idx="0"/>
          </p:cNvCxnSpPr>
          <p:nvPr/>
        </p:nvCxnSpPr>
        <p:spPr>
          <a:xfrm flipV="1">
            <a:off x="3214295" y="3481920"/>
            <a:ext cx="2513799" cy="206990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/>
          <p:cNvCxnSpPr/>
          <p:nvPr/>
        </p:nvCxnSpPr>
        <p:spPr>
          <a:xfrm flipV="1">
            <a:off x="3214295" y="3634320"/>
            <a:ext cx="2666199" cy="256238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224277" y="4366760"/>
            <a:ext cx="877361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224276" y="3894680"/>
            <a:ext cx="877361" cy="2332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7" name="直線箭頭接點 26"/>
          <p:cNvCxnSpPr>
            <a:endCxn id="26" idx="0"/>
          </p:cNvCxnSpPr>
          <p:nvPr/>
        </p:nvCxnSpPr>
        <p:spPr>
          <a:xfrm>
            <a:off x="1598337" y="1253545"/>
            <a:ext cx="1064620" cy="264113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26" idx="3"/>
          </p:cNvCxnSpPr>
          <p:nvPr/>
        </p:nvCxnSpPr>
        <p:spPr>
          <a:xfrm flipV="1">
            <a:off x="3101637" y="3375740"/>
            <a:ext cx="2102268" cy="63558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endCxn id="16" idx="0"/>
          </p:cNvCxnSpPr>
          <p:nvPr/>
        </p:nvCxnSpPr>
        <p:spPr>
          <a:xfrm>
            <a:off x="2662957" y="4545658"/>
            <a:ext cx="516652" cy="19712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224277" y="5028920"/>
            <a:ext cx="990018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9" name="直線箭頭接點 38"/>
          <p:cNvCxnSpPr/>
          <p:nvPr/>
        </p:nvCxnSpPr>
        <p:spPr>
          <a:xfrm>
            <a:off x="2662957" y="5207818"/>
            <a:ext cx="438680" cy="34400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206869" y="5849280"/>
            <a:ext cx="990018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3" name="直線箭頭接點 42"/>
          <p:cNvCxnSpPr/>
          <p:nvPr/>
        </p:nvCxnSpPr>
        <p:spPr>
          <a:xfrm>
            <a:off x="2645549" y="6028178"/>
            <a:ext cx="214178" cy="16852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745949" y="6523273"/>
            <a:ext cx="4426418" cy="23328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圖說文字 29"/>
          <p:cNvSpPr/>
          <p:nvPr/>
        </p:nvSpPr>
        <p:spPr>
          <a:xfrm>
            <a:off x="249379" y="3180124"/>
            <a:ext cx="1496570" cy="391231"/>
          </a:xfrm>
          <a:prstGeom prst="wedgeRectCallout">
            <a:avLst>
              <a:gd name="adj1" fmla="val 64323"/>
              <a:gd name="adj2" fmla="val 14872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實作一個物件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矩形圖說文字 30"/>
          <p:cNvSpPr/>
          <p:nvPr/>
        </p:nvSpPr>
        <p:spPr>
          <a:xfrm>
            <a:off x="229251" y="3991101"/>
            <a:ext cx="1496570" cy="869235"/>
          </a:xfrm>
          <a:prstGeom prst="wedgeRectCallout">
            <a:avLst>
              <a:gd name="adj1" fmla="val 59428"/>
              <a:gd name="adj2" fmla="val 3515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透過實作的物件叫用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Class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規範的方法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1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拍照提示窗順序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1(</a:t>
            </a:r>
            <a:r>
              <a:rPr kumimoji="1" lang="zh-TW" altLang="en-US" dirty="0" smtClean="0"/>
              <a:t>改善前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29285"/>
            <a:ext cx="8693313" cy="5909915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規劃</a:t>
            </a:r>
            <a:r>
              <a:rPr kumimoji="1" lang="zh-TW" altLang="en-US" dirty="0" smtClean="0"/>
              <a:t>按鈕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新增照片</a:t>
            </a:r>
            <a:r>
              <a:rPr kumimoji="1" lang="en-US" altLang="zh-TW" dirty="0" smtClean="0"/>
              <a:t>”</a:t>
            </a:r>
            <a:endParaRPr kumimoji="1" lang="en-US" altLang="zh-TW" dirty="0"/>
          </a:p>
          <a:p>
            <a:r>
              <a:rPr kumimoji="1" lang="zh-TW" altLang="en-US" dirty="0"/>
              <a:t>實作</a:t>
            </a:r>
            <a:r>
              <a:rPr kumimoji="1" lang="zh-TW" altLang="en-US" dirty="0" smtClean="0"/>
              <a:t>物件</a:t>
            </a:r>
            <a:r>
              <a:rPr kumimoji="1" lang="en-US" altLang="zh-TW" dirty="0" smtClean="0"/>
              <a:t> picker =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設定</a:t>
            </a:r>
            <a:r>
              <a:rPr kumimoji="1" lang="en-US" altLang="zh-TW" dirty="0" smtClean="0"/>
              <a:t> delegate</a:t>
            </a:r>
          </a:p>
          <a:p>
            <a:r>
              <a:rPr kumimoji="1" lang="zh-TW" altLang="en-US" dirty="0" smtClean="0"/>
              <a:t>規劃選擇相機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相簿小窗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of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zh-TW" altLang="en-US" dirty="0" smtClean="0"/>
              <a:t>選拍照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camera</a:t>
            </a:r>
          </a:p>
          <a:p>
            <a:pPr lvl="3"/>
            <a:r>
              <a:rPr kumimoji="1" lang="en-US" altLang="zh-TW" sz="2400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sz="2400" b="1" dirty="0">
                <a:solidFill>
                  <a:srgbClr val="0000FF"/>
                </a:solidFill>
              </a:rPr>
              <a:t>()</a:t>
            </a:r>
            <a:r>
              <a:rPr kumimoji="1" lang="en-US" altLang="zh-TW" sz="2400" dirty="0" smtClean="0"/>
              <a:t>(</a:t>
            </a:r>
            <a:r>
              <a:rPr kumimoji="1" lang="en-US" altLang="zh-TW" sz="2400" dirty="0" smtClean="0"/>
              <a:t>.</a:t>
            </a:r>
            <a:r>
              <a:rPr kumimoji="1" lang="en-US" altLang="zh-TW" sz="2400" dirty="0" err="1" smtClean="0"/>
              <a:t>actionSheet</a:t>
            </a:r>
            <a:r>
              <a:rPr kumimoji="1" lang="en-US" altLang="zh-TW" sz="2400" dirty="0" smtClean="0"/>
              <a:t>)</a:t>
            </a:r>
          </a:p>
          <a:p>
            <a:pPr lvl="3"/>
            <a:r>
              <a:rPr kumimoji="1" lang="en-US" altLang="zh-TW" sz="2400" b="1" dirty="0">
                <a:solidFill>
                  <a:srgbClr val="0000FF"/>
                </a:solidFill>
              </a:rPr>
              <a:t>Present</a:t>
            </a:r>
            <a:r>
              <a:rPr kumimoji="1" lang="en-US" altLang="zh-TW" sz="2400" dirty="0"/>
              <a:t> </a:t>
            </a:r>
            <a:r>
              <a:rPr kumimoji="1" lang="en-US" altLang="zh-TW" sz="2400" dirty="0" smtClean="0"/>
              <a:t>picker</a:t>
            </a:r>
            <a:endParaRPr kumimoji="1" lang="en-US" altLang="zh-TW" sz="2400" dirty="0" smtClean="0"/>
          </a:p>
          <a:p>
            <a:pPr lvl="3"/>
            <a:r>
              <a:rPr kumimoji="1" lang="zh-TW" altLang="en-US" sz="2400" dirty="0" smtClean="0"/>
              <a:t>處理設備不支援照相的情況</a:t>
            </a:r>
            <a:endParaRPr kumimoji="1" lang="en-US" altLang="zh-TW" sz="2400" dirty="0" smtClean="0"/>
          </a:p>
          <a:p>
            <a:pPr lvl="1"/>
            <a:r>
              <a:rPr kumimoji="1" lang="zh-TW" altLang="en-US" dirty="0" smtClean="0"/>
              <a:t>選圖庫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UIAlertController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</a:t>
            </a:r>
            <a:r>
              <a:rPr kumimoji="1" lang="en-US" altLang="zh-TW" dirty="0" err="1" smtClean="0"/>
              <a:t>photoLibrary</a:t>
            </a:r>
            <a:endParaRPr kumimoji="1" lang="en-US" altLang="zh-TW" dirty="0" smtClean="0"/>
          </a:p>
          <a:p>
            <a:pPr lvl="3"/>
            <a:r>
              <a:rPr kumimoji="1" lang="en-US" altLang="zh-TW" sz="2400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sz="2400" b="1" dirty="0">
                <a:solidFill>
                  <a:srgbClr val="0000FF"/>
                </a:solidFill>
              </a:rPr>
              <a:t>()</a:t>
            </a:r>
            <a:r>
              <a:rPr kumimoji="1" lang="en-US" altLang="zh-TW" sz="2400" dirty="0" smtClean="0"/>
              <a:t>(.</a:t>
            </a:r>
            <a:r>
              <a:rPr kumimoji="1" lang="en-US" altLang="zh-TW" sz="2400" dirty="0" err="1" smtClean="0"/>
              <a:t>actionSheet</a:t>
            </a:r>
            <a:r>
              <a:rPr kumimoji="1" lang="en-US" altLang="zh-TW" sz="2400" dirty="0"/>
              <a:t>) </a:t>
            </a:r>
            <a:endParaRPr kumimoji="1" lang="en-US" altLang="zh-TW" sz="2400" dirty="0" smtClean="0"/>
          </a:p>
          <a:p>
            <a:pPr lvl="3"/>
            <a:r>
              <a:rPr kumimoji="1" lang="en-US" altLang="zh-TW" sz="2400" b="1" dirty="0">
                <a:solidFill>
                  <a:srgbClr val="0000FF"/>
                </a:solidFill>
              </a:rPr>
              <a:t>Present</a:t>
            </a:r>
            <a:r>
              <a:rPr kumimoji="1" lang="en-US" altLang="zh-TW" sz="2400" dirty="0"/>
              <a:t> </a:t>
            </a:r>
            <a:r>
              <a:rPr kumimoji="1" lang="en-US" altLang="zh-TW" sz="2400" dirty="0" smtClean="0"/>
              <a:t>picker</a:t>
            </a:r>
            <a:endParaRPr kumimoji="1" lang="en-US" altLang="zh-TW" sz="2400" dirty="0" smtClean="0"/>
          </a:p>
          <a:p>
            <a:pPr lvl="3"/>
            <a:r>
              <a:rPr kumimoji="1" lang="zh-TW" altLang="en-US" sz="2400" dirty="0"/>
              <a:t>處理</a:t>
            </a:r>
            <a:r>
              <a:rPr kumimoji="1" lang="zh-TW" altLang="en-US" sz="2400" dirty="0" smtClean="0"/>
              <a:t>設備不支援圖庫的情況</a:t>
            </a:r>
            <a:endParaRPr kumimoji="1" lang="en-US" altLang="zh-TW" sz="2400" dirty="0"/>
          </a:p>
          <a:p>
            <a:pPr lvl="1"/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Cancel </a:t>
            </a:r>
            <a:r>
              <a:rPr kumimoji="1" lang="zh-TW" altLang="en-US" dirty="0" smtClean="0"/>
              <a:t>按鈕</a:t>
            </a:r>
            <a:r>
              <a:rPr kumimoji="1" lang="en-US" altLang="zh-TW" dirty="0" smtClean="0"/>
              <a:t>,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>
                <a:solidFill>
                  <a:srgbClr val="0000FF"/>
                </a:solidFill>
              </a:rPr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endParaRPr kumimoji="1"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612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拍照提示窗順序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2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5628188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UI </a:t>
            </a:r>
            <a:r>
              <a:rPr kumimoji="1" lang="zh-TW" altLang="en-US" dirty="0"/>
              <a:t>規劃按鈕</a:t>
            </a:r>
            <a:r>
              <a:rPr kumimoji="1" lang="en-US" altLang="zh-TW" dirty="0"/>
              <a:t>”</a:t>
            </a:r>
            <a:r>
              <a:rPr kumimoji="1" lang="zh-TW" altLang="en-US" dirty="0"/>
              <a:t>新增照片</a:t>
            </a:r>
            <a:r>
              <a:rPr kumimoji="1" lang="en-US" altLang="zh-TW" dirty="0"/>
              <a:t>”</a:t>
            </a:r>
          </a:p>
          <a:p>
            <a:r>
              <a:rPr kumimoji="1" lang="zh-TW" altLang="en-US" dirty="0" smtClean="0"/>
              <a:t>選用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picker =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建立物件</a:t>
            </a:r>
            <a:r>
              <a:rPr kumimoji="1" lang="en-US" altLang="zh-TW" dirty="0" smtClean="0"/>
              <a:t>, delegate</a:t>
            </a:r>
          </a:p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 smtClean="0"/>
              <a:t>拍照提示窗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of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isSourceTypeAvailable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(.camera) </a:t>
            </a:r>
            <a:r>
              <a:rPr kumimoji="1" lang="zh-TW" altLang="en-US" dirty="0" smtClean="0"/>
              <a:t>如果</a:t>
            </a:r>
            <a:r>
              <a:rPr kumimoji="1" lang="zh-TW" altLang="en-US" dirty="0" smtClean="0"/>
              <a:t>有相機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加入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拍照按鈕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>
                <a:solidFill>
                  <a:srgbClr val="0000FF"/>
                </a:solidFill>
              </a:rPr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</a:t>
            </a:r>
            <a:r>
              <a:rPr kumimoji="1" lang="en-US" altLang="zh-TW" dirty="0" smtClean="0"/>
              <a:t>camera</a:t>
            </a:r>
          </a:p>
          <a:p>
            <a:pPr lvl="1"/>
            <a:r>
              <a:rPr kumimoji="1" lang="en-US" altLang="zh-TW" dirty="0" smtClean="0"/>
              <a:t>Present picker</a:t>
            </a:r>
            <a:endParaRPr kumimoji="1" lang="en-US" altLang="zh-TW" dirty="0" smtClean="0"/>
          </a:p>
          <a:p>
            <a:r>
              <a:rPr kumimoji="1" lang="en-US" altLang="zh-TW" b="1" dirty="0" err="1">
                <a:solidFill>
                  <a:srgbClr val="0000FF"/>
                </a:solidFill>
              </a:rPr>
              <a:t>isSourceTypeAvailable</a:t>
            </a:r>
            <a:r>
              <a:rPr kumimoji="1" lang="en-US" altLang="zh-TW" b="1" dirty="0">
                <a:solidFill>
                  <a:srgbClr val="0000FF"/>
                </a:solidFill>
              </a:rPr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.library)</a:t>
            </a:r>
            <a:r>
              <a:rPr kumimoji="1" lang="zh-TW" altLang="en-US" dirty="0" smtClean="0"/>
              <a:t>如果</a:t>
            </a:r>
            <a:r>
              <a:rPr kumimoji="1" lang="zh-TW" altLang="en-US" dirty="0" smtClean="0"/>
              <a:t>有相簿</a:t>
            </a:r>
            <a:r>
              <a:rPr kumimoji="1" lang="en-US" altLang="zh-TW" dirty="0" smtClean="0"/>
              <a:t>, </a:t>
            </a:r>
            <a:r>
              <a:rPr kumimoji="1" lang="zh-TW" altLang="en-US" dirty="0"/>
              <a:t>加入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actionSheet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圖庫按鈕</a:t>
            </a:r>
            <a:endParaRPr kumimoji="1" lang="en-US" altLang="zh-TW" dirty="0"/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規劃按鈕</a:t>
            </a:r>
            <a:r>
              <a:rPr kumimoji="1" lang="en-US" altLang="zh-TW" dirty="0" smtClean="0"/>
              <a:t>, source type = </a:t>
            </a:r>
            <a:r>
              <a:rPr kumimoji="1" lang="en-US" altLang="zh-TW" dirty="0" err="1" smtClean="0"/>
              <a:t>photoLibrary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Present </a:t>
            </a:r>
            <a:r>
              <a:rPr kumimoji="1" lang="en-US" altLang="zh-TW" dirty="0" smtClean="0"/>
              <a:t>picker</a:t>
            </a:r>
            <a:endParaRPr kumimoji="1" lang="en-US" altLang="zh-TW" dirty="0" smtClean="0"/>
          </a:p>
          <a:p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Cancel </a:t>
            </a:r>
            <a:r>
              <a:rPr kumimoji="1" lang="zh-TW" altLang="en-US" dirty="0" smtClean="0"/>
              <a:t>按鈕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UIAlertAction</a:t>
            </a:r>
            <a:r>
              <a:rPr kumimoji="1" lang="en-US" altLang="zh-TW" b="1" dirty="0">
                <a:solidFill>
                  <a:srgbClr val="0000FF"/>
                </a:solidFill>
              </a:rPr>
              <a:t>(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902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Content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877118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程式</a:t>
            </a:r>
            <a:r>
              <a:rPr kumimoji="1" lang="zh-TW" altLang="en-US" dirty="0" smtClean="0"/>
              <a:t>規劃</a:t>
            </a:r>
            <a:endParaRPr kumimoji="1" lang="en-US" altLang="zh-TW" dirty="0" smtClean="0"/>
          </a:p>
          <a:p>
            <a:r>
              <a:rPr kumimoji="1" lang="zh-TW" altLang="en-US" dirty="0" smtClean="0"/>
              <a:t>管理會員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Firebase.Auth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dirty="0"/>
              <a:t>App </a:t>
            </a:r>
            <a:r>
              <a:rPr kumimoji="1" lang="zh-TW" altLang="en-US" dirty="0"/>
              <a:t>進入點</a:t>
            </a:r>
            <a:r>
              <a:rPr kumimoji="1" lang="zh-TW" altLang="en-US" dirty="0" smtClean="0"/>
              <a:t>管理</a:t>
            </a:r>
            <a:r>
              <a:rPr kumimoji="1" lang="en-US" altLang="zh-TW" dirty="0" smtClean="0"/>
              <a:t>: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UIStoryboard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>
                <a:solidFill>
                  <a:srgbClr val="0000FF"/>
                </a:solidFill>
              </a:rPr>
              <a:t>addStateDidChangeListener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選</a:t>
            </a:r>
            <a:r>
              <a:rPr kumimoji="1" lang="zh-TW" altLang="en-US" dirty="0" smtClean="0"/>
              <a:t>取相片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 smtClean="0"/>
              <a:t>拍照提示窗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 Storage</a:t>
            </a:r>
            <a:r>
              <a:rPr kumimoji="1" lang="en-US" altLang="zh-TW" b="1" dirty="0">
                <a:solidFill>
                  <a:srgbClr val="0000FF"/>
                </a:solidFill>
              </a:rPr>
              <a:t>: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putData:metadata: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completion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相片資料存入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Firebase </a:t>
            </a:r>
            <a:r>
              <a:rPr kumimoji="1" lang="en-US" altLang="zh-TW" dirty="0" smtClean="0"/>
              <a:t>Database: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updateChildValue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postData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/>
              <a:t>關聯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 Firebase </a:t>
            </a:r>
            <a:r>
              <a:rPr kumimoji="1" lang="en-US" altLang="zh-TW" dirty="0" smtClean="0"/>
              <a:t>Database </a:t>
            </a:r>
            <a:r>
              <a:rPr kumimoji="1" lang="zh-TW" altLang="en-US" dirty="0" smtClean="0"/>
              <a:t>秀圖</a:t>
            </a:r>
            <a:r>
              <a:rPr kumimoji="1" lang="en-US" altLang="zh-TW" dirty="0" smtClean="0"/>
              <a:t>: 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tableView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(bind to: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postRef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SDWebImage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優化秀圖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APP </a:t>
            </a:r>
            <a:r>
              <a:rPr kumimoji="1" lang="zh-TW" altLang="en-US" dirty="0" smtClean="0"/>
              <a:t>工具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2688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4 下午7.3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36" y="2279761"/>
            <a:ext cx="6723380" cy="43491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251860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 3 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 “actions”</a:t>
            </a:r>
            <a:r>
              <a:rPr kumimoji="1" lang="en-US" altLang="zh-TW" dirty="0"/>
              <a:t> </a:t>
            </a:r>
            <a:r>
              <a:rPr kumimoji="1" lang="zh-TW" altLang="en-US" dirty="0" smtClean="0"/>
              <a:t>設定為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UIAlertAction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物件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規劃</a:t>
            </a:r>
            <a:r>
              <a:rPr kumimoji="1" lang="zh-TW" altLang="en-US" dirty="0" smtClean="0"/>
              <a:t>有按鈕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err="1" smtClean="0"/>
              <a:t>cameraAction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libraryAction</a:t>
            </a:r>
            <a:r>
              <a:rPr kumimoji="1" lang="en-US" altLang="zh-TW" dirty="0" smtClean="0"/>
              <a:t>  </a:t>
            </a:r>
            <a:r>
              <a:rPr kumimoji="1" lang="zh-TW" altLang="en-US" dirty="0" smtClean="0"/>
              <a:t>規劃有後續動作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用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actionSheet.action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追加</a:t>
            </a:r>
            <a:r>
              <a:rPr kumimoji="1" lang="en-US" altLang="zh-TW" dirty="0" smtClean="0"/>
              <a:t>.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3719672" y="3453554"/>
            <a:ext cx="1165341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25782" y="5227243"/>
            <a:ext cx="3141293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896120" y="6163394"/>
            <a:ext cx="1036331" cy="1788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6300240" y="1747128"/>
            <a:ext cx="1496570" cy="391231"/>
          </a:xfrm>
          <a:prstGeom prst="wedgeRectCallout">
            <a:avLst>
              <a:gd name="adj1" fmla="val -47508"/>
              <a:gd name="adj2" fmla="val 10035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有照相機嗎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7796810" y="3871090"/>
            <a:ext cx="1347190" cy="391231"/>
          </a:xfrm>
          <a:prstGeom prst="wedgeRectCallout">
            <a:avLst>
              <a:gd name="adj1" fmla="val -48993"/>
              <a:gd name="adj2" fmla="val 10502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有相簿嗎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96120" y="2612477"/>
            <a:ext cx="6074395" cy="6881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316439" y="3573555"/>
            <a:ext cx="1347190" cy="595070"/>
          </a:xfrm>
          <a:prstGeom prst="wedgeRectCallout">
            <a:avLst>
              <a:gd name="adj1" fmla="val 67665"/>
              <a:gd name="adj2" fmla="val -4923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“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拍照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按鈕＋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選取畫面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6" name="直線箭頭接點 15"/>
          <p:cNvCxnSpPr>
            <a:stCxn id="13" idx="0"/>
          </p:cNvCxnSpPr>
          <p:nvPr/>
        </p:nvCxnSpPr>
        <p:spPr>
          <a:xfrm flipH="1" flipV="1">
            <a:off x="3654859" y="3300623"/>
            <a:ext cx="647484" cy="15293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4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4 下午7.3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77" y="2206328"/>
            <a:ext cx="2346369" cy="4094644"/>
          </a:xfrm>
          <a:prstGeom prst="rect">
            <a:avLst/>
          </a:prstGeom>
        </p:spPr>
      </p:pic>
      <p:pic>
        <p:nvPicPr>
          <p:cNvPr id="7" name="圖片 6" descr="螢幕快照 2017-04-04 下午7.37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09" y="2206328"/>
            <a:ext cx="2296859" cy="41404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規劃選相片</a:t>
            </a:r>
            <a:r>
              <a:rPr kumimoji="1" lang="en-US" altLang="zh-TW" dirty="0"/>
              <a:t>/</a:t>
            </a:r>
            <a:r>
              <a:rPr kumimoji="1" lang="zh-TW" altLang="en-US" dirty="0"/>
              <a:t>拍照提示窗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實作結果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909709" y="5261797"/>
            <a:ext cx="2296859" cy="108500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71234" y="1398731"/>
            <a:ext cx="1285507" cy="4963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實機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5269" y="1398731"/>
            <a:ext cx="1285507" cy="4963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模擬器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6662390" y="3566236"/>
            <a:ext cx="2362828" cy="1090929"/>
          </a:xfrm>
          <a:prstGeom prst="wedgeRectCallout">
            <a:avLst>
              <a:gd name="adj1" fmla="val -56572"/>
              <a:gd name="adj2" fmla="val 1074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按下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照片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按鍵後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present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左圖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其中秀出選擇小窗跟按下按鈕可以綁在一起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是同步事件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圖片 2" descr="螢幕快照 2017-04-20 上午11.20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0" y="986730"/>
            <a:ext cx="2216506" cy="4077694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5" name="爆炸 1 4"/>
          <p:cNvSpPr/>
          <p:nvPr/>
        </p:nvSpPr>
        <p:spPr>
          <a:xfrm>
            <a:off x="895440" y="2206328"/>
            <a:ext cx="1260927" cy="794865"/>
          </a:xfrm>
          <a:prstGeom prst="irregularSeal1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endCxn id="4" idx="1"/>
          </p:cNvCxnSpPr>
          <p:nvPr/>
        </p:nvCxnSpPr>
        <p:spPr>
          <a:xfrm>
            <a:off x="1918801" y="2868825"/>
            <a:ext cx="1254276" cy="13848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上傳照片到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Firebase Storage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67281"/>
            <a:ext cx="8693313" cy="5710417"/>
          </a:xfrm>
        </p:spPr>
        <p:txBody>
          <a:bodyPr>
            <a:normAutofit lnSpcReduction="10000"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‘Firebase/Storage’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FirebaseStorage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取得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UIImage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UIImagePickerControllerOriginalImage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dirty="0" err="1" smtClean="0"/>
              <a:t>UIImage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NSData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UIImageJPEGPresentation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</a:p>
          <a:p>
            <a:r>
              <a:rPr kumimoji="1" lang="zh-TW" altLang="en-US" dirty="0" smtClean="0"/>
              <a:t>加入檔案</a:t>
            </a:r>
            <a:r>
              <a:rPr kumimoji="1" lang="en-US" altLang="zh-TW" dirty="0" smtClean="0"/>
              <a:t> content </a:t>
            </a:r>
            <a:r>
              <a:rPr kumimoji="1" lang="en-US" altLang="zh-TW" dirty="0"/>
              <a:t>Type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FIRStorageMetadata.contentType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設定</a:t>
            </a:r>
            <a:r>
              <a:rPr kumimoji="1" lang="zh-TW" altLang="en-US" dirty="0" smtClean="0"/>
              <a:t>上傳</a:t>
            </a:r>
            <a:r>
              <a:rPr kumimoji="1" lang="zh-TW" altLang="en-US" dirty="0" smtClean="0"/>
              <a:t>的</a:t>
            </a:r>
            <a:r>
              <a:rPr kumimoji="1" lang="zh-TW" altLang="en-US" dirty="0" smtClean="0"/>
              <a:t>照片</a:t>
            </a:r>
            <a:r>
              <a:rPr kumimoji="1" lang="zh-TW" altLang="en-US" dirty="0" smtClean="0">
                <a:solidFill>
                  <a:srgbClr val="000000"/>
                </a:solidFill>
              </a:rPr>
              <a:t>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Firebase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Stortage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存在參考路徑</a:t>
            </a:r>
            <a:endParaRPr kumimoji="1" lang="en-US" altLang="zh-TW" dirty="0" smtClean="0">
              <a:solidFill>
                <a:srgbClr val="000000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FIRStorage.storage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storageRef.reference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storageRef.child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上傳到</a:t>
            </a:r>
            <a:r>
              <a:rPr kumimoji="1" lang="en-US" altLang="zh-TW" dirty="0" smtClean="0">
                <a:solidFill>
                  <a:srgbClr val="000000"/>
                </a:solidFill>
              </a:rPr>
              <a:t> Firebase Storage: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putData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:metadata: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completion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b="1" dirty="0" smtClean="0">
                <a:solidFill>
                  <a:srgbClr val="000000"/>
                </a:solidFill>
              </a:rPr>
              <a:t>成功則傳回相片資訊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metadata (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一大堆資訊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獲</a:t>
            </a:r>
            <a:r>
              <a:rPr kumimoji="1" lang="zh-TW" altLang="en-US" dirty="0" smtClean="0"/>
              <a:t>得</a:t>
            </a:r>
            <a:r>
              <a:rPr kumimoji="1" lang="zh-TW" altLang="en-US" dirty="0" smtClean="0"/>
              <a:t>照片</a:t>
            </a:r>
            <a:r>
              <a:rPr kumimoji="1" lang="zh-TW" altLang="en-US" dirty="0" smtClean="0"/>
              <a:t>存在</a:t>
            </a:r>
            <a:r>
              <a:rPr kumimoji="1" lang="zh-TW" altLang="en-US" dirty="0" smtClean="0"/>
              <a:t>網址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metadatadownloadURL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>
              <a:buFont typeface="Arial"/>
              <a:buChar char="•"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將網址存</a:t>
            </a:r>
            <a:r>
              <a:rPr kumimoji="1" lang="zh-TW" altLang="en-US" dirty="0" smtClean="0"/>
              <a:t>回照片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POST </a:t>
            </a:r>
            <a:r>
              <a:rPr kumimoji="1" lang="en-US" altLang="zh-TW" dirty="0" smtClean="0">
                <a:sym typeface="Wingdings"/>
              </a:rPr>
              <a:t> save to Firebase database)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06 上午10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2" y="1479663"/>
            <a:ext cx="8423742" cy="4925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 Storage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922950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取到照片</a:t>
            </a:r>
            <a:r>
              <a:rPr kumimoji="1" lang="zh-TW" altLang="en-US" dirty="0" smtClean="0"/>
              <a:t>是一個非同步事件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然後呼叫</a:t>
            </a:r>
            <a:r>
              <a:rPr kumimoji="1" lang="zh-TW" altLang="en-US" dirty="0" smtClean="0"/>
              <a:t>這個</a:t>
            </a:r>
            <a:r>
              <a:rPr kumimoji="1" lang="en-US" altLang="zh-TW" dirty="0" smtClean="0"/>
              <a:t> delegate method,</a:t>
            </a:r>
            <a:r>
              <a:rPr kumimoji="1" lang="zh-TW" altLang="en-US" dirty="0" smtClean="0"/>
              <a:t>執行</a:t>
            </a:r>
            <a:r>
              <a:rPr kumimoji="1" lang="zh-TW" altLang="en-US" dirty="0" smtClean="0"/>
              <a:t>一堆程式碼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包含上傳</a:t>
            </a:r>
            <a:r>
              <a:rPr kumimoji="1" lang="en-US" altLang="zh-TW" dirty="0" smtClean="0"/>
              <a:t>.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14" name="矩形圖說文字 13"/>
          <p:cNvSpPr/>
          <p:nvPr/>
        </p:nvSpPr>
        <p:spPr>
          <a:xfrm>
            <a:off x="7266192" y="2110125"/>
            <a:ext cx="1499498" cy="598001"/>
          </a:xfrm>
          <a:prstGeom prst="wedgeRectCallout">
            <a:avLst>
              <a:gd name="adj1" fmla="val -43851"/>
              <a:gd name="adj2" fmla="val 686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UIImage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格式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3428" y="2244322"/>
            <a:ext cx="6175212" cy="46839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55976" y="3220719"/>
            <a:ext cx="5610583" cy="60236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6289040" y="1392156"/>
            <a:ext cx="1442720" cy="623947"/>
          </a:xfrm>
          <a:prstGeom prst="wedgeRectCallout">
            <a:avLst>
              <a:gd name="adj1" fmla="val -53276"/>
              <a:gd name="adj2" fmla="val 7141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User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選到想要的照片</a:t>
            </a:r>
            <a:r>
              <a:rPr kumimoji="1" lang="zh-TW" altLang="en-US" dirty="0" smtClean="0">
                <a:solidFill>
                  <a:srgbClr val="FF0000"/>
                </a:solidFill>
              </a:rPr>
              <a:t>了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5977" y="2816788"/>
            <a:ext cx="6700748" cy="3023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7147253" y="3250764"/>
            <a:ext cx="1775311" cy="578322"/>
          </a:xfrm>
          <a:prstGeom prst="wedgeRectCallout">
            <a:avLst>
              <a:gd name="adj1" fmla="val -70375"/>
              <a:gd name="adj2" fmla="val -2350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設定照片格式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content Type</a:t>
            </a:r>
          </a:p>
        </p:txBody>
      </p:sp>
      <p:sp>
        <p:nvSpPr>
          <p:cNvPr id="12" name="矩形圖說文字 11"/>
          <p:cNvSpPr/>
          <p:nvPr/>
        </p:nvSpPr>
        <p:spPr>
          <a:xfrm>
            <a:off x="112427" y="4636995"/>
            <a:ext cx="1486574" cy="719281"/>
          </a:xfrm>
          <a:prstGeom prst="wedgeRectCallout">
            <a:avLst>
              <a:gd name="adj1" fmla="val 40143"/>
              <a:gd name="adj2" fmla="val -120242"/>
            </a:avLst>
          </a:prstGeom>
          <a:solidFill>
            <a:schemeClr val="accent6">
              <a:lumMod val="75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CCFFCC"/>
                </a:solidFill>
              </a:rPr>
              <a:t>設定照片儲存參考路徑</a:t>
            </a:r>
            <a:endParaRPr kumimoji="1" lang="en-US" altLang="zh-TW" dirty="0">
              <a:solidFill>
                <a:srgbClr val="CCFFCC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5732929" y="4781575"/>
            <a:ext cx="1998831" cy="887704"/>
          </a:xfrm>
          <a:prstGeom prst="wedgeRectCallout">
            <a:avLst>
              <a:gd name="adj1" fmla="val -45130"/>
              <a:gd name="adj2" fmla="val -7538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上傳照片若成功取回存檔資訊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metadata</a:t>
            </a:r>
          </a:p>
        </p:txBody>
      </p:sp>
      <p:sp>
        <p:nvSpPr>
          <p:cNvPr id="20" name="矩形圖說文字 19"/>
          <p:cNvSpPr/>
          <p:nvPr/>
        </p:nvSpPr>
        <p:spPr>
          <a:xfrm>
            <a:off x="5885329" y="5953759"/>
            <a:ext cx="1511151" cy="603224"/>
          </a:xfrm>
          <a:prstGeom prst="wedgeRectCallout">
            <a:avLst>
              <a:gd name="adj1" fmla="val -74038"/>
              <a:gd name="adj2" fmla="val -4087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 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取得照片存檔路徑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63707" y="4359849"/>
            <a:ext cx="6531297" cy="1809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62302" y="5863291"/>
            <a:ext cx="3756536" cy="29463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463707" y="3955655"/>
            <a:ext cx="7371914" cy="25621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093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20 上午11.5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6" y="1310640"/>
            <a:ext cx="7377461" cy="54460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 Storage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6163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取得照片存檔路徑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kumimoji="1" lang="zh-TW" altLang="en-US" b="1" dirty="0" smtClean="0">
                <a:solidFill>
                  <a:srgbClr val="0000FF"/>
                </a:solidFill>
                <a:sym typeface="Wingdings"/>
              </a:rPr>
              <a:t>非常重要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5888261" y="4248420"/>
            <a:ext cx="1631612" cy="630410"/>
          </a:xfrm>
          <a:prstGeom prst="wedgeRectCallout">
            <a:avLst>
              <a:gd name="adj1" fmla="val -57015"/>
              <a:gd name="adj2" fmla="val 995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取回存檔資訊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metadata</a:t>
            </a:r>
          </a:p>
        </p:txBody>
      </p:sp>
      <p:sp>
        <p:nvSpPr>
          <p:cNvPr id="20" name="矩形圖說文字 19"/>
          <p:cNvSpPr/>
          <p:nvPr/>
        </p:nvSpPr>
        <p:spPr>
          <a:xfrm>
            <a:off x="7411413" y="5487804"/>
            <a:ext cx="1511151" cy="603224"/>
          </a:xfrm>
          <a:prstGeom prst="wedgeRectCallout">
            <a:avLst>
              <a:gd name="adj1" fmla="val -52875"/>
              <a:gd name="adj2" fmla="val 7726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 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取得照片存檔路徑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48247" y="4359849"/>
            <a:ext cx="3042664" cy="1809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23428" y="6262350"/>
            <a:ext cx="7008332" cy="41634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79315" y="4987341"/>
            <a:ext cx="4753614" cy="118885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6 上午10.40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3" y="1406428"/>
            <a:ext cx="7529416" cy="51152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上傳照片到</a:t>
            </a:r>
            <a:r>
              <a:rPr kumimoji="1" lang="en-US" altLang="zh-TW" dirty="0"/>
              <a:t> Firebase Storage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Firebase Storage </a:t>
            </a:r>
            <a:r>
              <a:rPr kumimoji="1" lang="zh-TW" altLang="en-US" dirty="0" smtClean="0"/>
              <a:t>可以即時看到上傳結果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像一個後台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2637227" y="3407838"/>
            <a:ext cx="3682293" cy="34120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2001287" y="2241176"/>
            <a:ext cx="1056874" cy="491720"/>
          </a:xfrm>
          <a:prstGeom prst="wedgeRectCallout">
            <a:avLst>
              <a:gd name="adj1" fmla="val -53815"/>
              <a:gd name="adj2" fmla="val 8160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Storage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0193" y="2976660"/>
            <a:ext cx="1009887" cy="2376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4190821" y="4000382"/>
            <a:ext cx="1987177" cy="669942"/>
          </a:xfrm>
          <a:prstGeom prst="wedgeRectCallout">
            <a:avLst>
              <a:gd name="adj1" fmla="val -58164"/>
              <a:gd name="adj2" fmla="val -7914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上傳的照片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6 上午10.4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6" y="1432689"/>
            <a:ext cx="7650480" cy="51790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相片資料存入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Firebase </a:t>
            </a:r>
            <a:r>
              <a:rPr kumimoji="1" lang="en-US" altLang="zh-TW" dirty="0" smtClean="0"/>
              <a:t>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Non-SQL </a:t>
            </a:r>
            <a:r>
              <a:rPr kumimoji="1" lang="zh-TW" altLang="en-US" dirty="0" smtClean="0"/>
              <a:t>資料結構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用網址</a:t>
            </a:r>
            <a:r>
              <a:rPr kumimoji="1" lang="en-US" altLang="zh-TW" dirty="0" smtClean="0"/>
              <a:t> JSON Tree </a:t>
            </a:r>
            <a:r>
              <a:rPr kumimoji="1" lang="zh-TW" altLang="en-US" dirty="0" smtClean="0"/>
              <a:t>模擬檔案樹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3277597" y="3251199"/>
            <a:ext cx="2625363" cy="19304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43599" y="3526116"/>
            <a:ext cx="766481" cy="23308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5705856" y="4966468"/>
            <a:ext cx="1987177" cy="669942"/>
          </a:xfrm>
          <a:prstGeom prst="wedgeRectCallout">
            <a:avLst>
              <a:gd name="adj1" fmla="val 29806"/>
              <a:gd name="adj2" fmla="val -847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變更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顯示的原型畫面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2957" y="3921760"/>
            <a:ext cx="684803" cy="1983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3277597" y="3444240"/>
            <a:ext cx="1345203" cy="47752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94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77437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‘Firebase/Database’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FirebaseDatabase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FirbaseDatabaseFIRDatabase.database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().reference()</a:t>
            </a: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FIRDatabase.database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().reference().observe(.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value,with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:)</a:t>
            </a:r>
          </a:p>
          <a:p>
            <a:r>
              <a:rPr kumimoji="1" lang="en-US" altLang="zh-TW" b="1" dirty="0" err="1">
                <a:solidFill>
                  <a:srgbClr val="0000FF"/>
                </a:solidFill>
              </a:rPr>
              <a:t>FIRDatabase.database</a:t>
            </a:r>
            <a:r>
              <a:rPr kumimoji="1" lang="en-US" altLang="zh-TW" b="1" dirty="0">
                <a:solidFill>
                  <a:srgbClr val="0000FF"/>
                </a:solidFill>
              </a:rPr>
              <a:t>().reference().observe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childAdded</a:t>
            </a:r>
            <a:r>
              <a:rPr kumimoji="1" lang="en-US" altLang="zh-TW" b="1" dirty="0" err="1">
                <a:solidFill>
                  <a:srgbClr val="0000FF"/>
                </a:solidFill>
              </a:rPr>
              <a:t>,with</a:t>
            </a:r>
            <a:r>
              <a:rPr kumimoji="1" lang="en-US" altLang="zh-TW" b="1" dirty="0">
                <a:solidFill>
                  <a:srgbClr val="0000FF"/>
                </a:solidFill>
              </a:rPr>
              <a:t>: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</a:p>
          <a:p>
            <a:r>
              <a:rPr kumimoji="1" lang="en-US" altLang="zh-TW" dirty="0" err="1" smtClean="0"/>
              <a:t>FIRDataEventTypeXXX</a:t>
            </a:r>
            <a:r>
              <a:rPr kumimoji="1" lang="en-US" altLang="zh-TW" dirty="0" smtClean="0"/>
              <a:t>, XXX = </a:t>
            </a:r>
          </a:p>
          <a:p>
            <a:pPr lvl="1"/>
            <a:r>
              <a:rPr kumimoji="1" lang="en-US" altLang="zh-TW" b="1" dirty="0" smtClean="0">
                <a:solidFill>
                  <a:srgbClr val="0000FF"/>
                </a:solidFill>
              </a:rPr>
              <a:t>Value</a:t>
            </a:r>
            <a:r>
              <a:rPr kumimoji="1" lang="en-US" altLang="zh-TW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for all Data in data tree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ChildAdded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dirty="0" err="1" smtClean="0"/>
              <a:t>ChildChanged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ChildRemoved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ChildMoved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observeEnentType:withBlock</a:t>
            </a:r>
            <a:r>
              <a:rPr kumimoji="1" lang="en-US" altLang="zh-TW" dirty="0" smtClean="0"/>
              <a:t>:</a:t>
            </a:r>
          </a:p>
          <a:p>
            <a:r>
              <a:rPr kumimoji="1" lang="en-US" altLang="zh-TW" dirty="0" err="1" smtClean="0"/>
              <a:t>removeObserverWithHandle</a:t>
            </a:r>
            <a:r>
              <a:rPr kumimoji="1" lang="en-US" altLang="zh-TW" dirty="0" smtClean="0"/>
              <a:t>:</a:t>
            </a:r>
          </a:p>
          <a:p>
            <a:r>
              <a:rPr kumimoji="1" lang="en-US" altLang="zh-TW" dirty="0" err="1" smtClean="0"/>
              <a:t>observeSingleEventOfType</a:t>
            </a:r>
            <a:r>
              <a:rPr kumimoji="1" lang="en-US" altLang="zh-TW" dirty="0" err="1"/>
              <a:t>:withBlock</a:t>
            </a:r>
            <a:r>
              <a:rPr kumimoji="1" lang="en-US" altLang="zh-TW" dirty="0" smtClean="0"/>
              <a:t>:</a:t>
            </a:r>
          </a:p>
          <a:p>
            <a:endParaRPr kumimoji="1" lang="en-US" altLang="zh-TW" b="1" dirty="0">
              <a:solidFill>
                <a:srgbClr val="0000FF"/>
              </a:solidFill>
            </a:endParaRPr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281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6 下午3.0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" y="1725066"/>
            <a:ext cx="6657356" cy="50414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Firebase database </a:t>
            </a:r>
            <a:r>
              <a:rPr kumimoji="1" lang="zh-TW" altLang="en-US" dirty="0" smtClean="0"/>
              <a:t>手動</a:t>
            </a:r>
            <a:r>
              <a:rPr kumimoji="1" lang="zh-TW" altLang="en-US" dirty="0" smtClean="0"/>
              <a:t>更改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即時表現在主控台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.value </a:t>
            </a:r>
            <a:r>
              <a:rPr kumimoji="1" lang="zh-TW" altLang="en-US" dirty="0" smtClean="0"/>
              <a:t>回傳所有資料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4479503" y="3769360"/>
            <a:ext cx="1230417" cy="4673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1"/>
            <a:endCxn id="17" idx="0"/>
          </p:cNvCxnSpPr>
          <p:nvPr/>
        </p:nvCxnSpPr>
        <p:spPr>
          <a:xfrm flipH="1">
            <a:off x="2182782" y="4003040"/>
            <a:ext cx="2296721" cy="2048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310640" y="6051172"/>
            <a:ext cx="1744284" cy="50501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733040" y="3440052"/>
            <a:ext cx="372684" cy="24802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9" name="直線箭頭接點 28"/>
          <p:cNvCxnSpPr>
            <a:stCxn id="28" idx="2"/>
          </p:cNvCxnSpPr>
          <p:nvPr/>
        </p:nvCxnSpPr>
        <p:spPr>
          <a:xfrm flipH="1">
            <a:off x="1879600" y="3688080"/>
            <a:ext cx="1039782" cy="23630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3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螢幕快照 2017-04-08 下午4.31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89" y="4265737"/>
            <a:ext cx="4340360" cy="2592263"/>
          </a:xfrm>
          <a:prstGeom prst="rect">
            <a:avLst/>
          </a:prstGeom>
        </p:spPr>
      </p:pic>
      <p:pic>
        <p:nvPicPr>
          <p:cNvPr id="8" name="圖片 7" descr="螢幕快照 2017-04-08 下午4.2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99" y="1343288"/>
            <a:ext cx="5857105" cy="27347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000000"/>
                </a:solidFill>
              </a:rPr>
              <a:t> </a:t>
            </a:r>
            <a:r>
              <a:rPr kumimoji="1" lang="zh-TW" altLang="en-US" dirty="0" smtClean="0">
                <a:solidFill>
                  <a:srgbClr val="000000"/>
                </a:solidFill>
              </a:rPr>
              <a:t>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 smtClean="0">
                <a:solidFill>
                  <a:srgbClr val="000000"/>
                </a:solidFill>
              </a:rPr>
              <a:t>設定資料存取點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在參考點寫入</a:t>
            </a:r>
            <a:r>
              <a:rPr kumimoji="1" lang="zh-TW" altLang="en-US" dirty="0">
                <a:solidFill>
                  <a:srgbClr val="000000"/>
                </a:solidFill>
              </a:rPr>
              <a:t>資料</a:t>
            </a:r>
            <a:r>
              <a:rPr kumimoji="1" lang="en-US" altLang="zh-TW" dirty="0" smtClean="0">
                <a:solidFill>
                  <a:srgbClr val="000000"/>
                </a:solidFill>
              </a:rPr>
              <a:t>.</a:t>
            </a:r>
            <a:endParaRPr kumimoji="1" lang="en-US" altLang="zh-TW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84960" y="3188160"/>
            <a:ext cx="3603612" cy="2756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6004349" y="2493976"/>
            <a:ext cx="2523413" cy="694184"/>
          </a:xfrm>
          <a:prstGeom prst="wedgeRectCallout">
            <a:avLst>
              <a:gd name="adj1" fmla="val -57453"/>
              <a:gd name="adj2" fmla="val 5130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firebase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資料庫建立一個根目錄參考點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138874" y="3463840"/>
            <a:ext cx="2241595" cy="694184"/>
          </a:xfrm>
          <a:prstGeom prst="wedgeRectCallout">
            <a:avLst>
              <a:gd name="adj1" fmla="val -66865"/>
              <a:gd name="adj2" fmla="val -2586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在參考點</a:t>
            </a:r>
            <a:r>
              <a:rPr kumimoji="1" lang="zh-TW" altLang="en-US" dirty="0" smtClean="0">
                <a:solidFill>
                  <a:srgbClr val="FF0000"/>
                </a:solidFill>
              </a:rPr>
              <a:t>寫入資料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更新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3932" y="6113280"/>
            <a:ext cx="1556013" cy="6500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184960" y="3513360"/>
            <a:ext cx="3603612" cy="2756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endCxn id="15" idx="0"/>
          </p:cNvCxnSpPr>
          <p:nvPr/>
        </p:nvCxnSpPr>
        <p:spPr>
          <a:xfrm flipH="1">
            <a:off x="2651939" y="3789040"/>
            <a:ext cx="1002921" cy="2324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72804"/>
              </p:ext>
            </p:extLst>
          </p:nvPr>
        </p:nvGraphicFramePr>
        <p:xfrm>
          <a:off x="317508" y="867460"/>
          <a:ext cx="8381733" cy="5425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720"/>
                <a:gridCol w="3719401"/>
                <a:gridCol w="787577"/>
                <a:gridCol w="3183035"/>
              </a:tblGrid>
              <a:tr h="6601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名稱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屬性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solidFill>
                            <a:schemeClr val="tx1"/>
                          </a:solidFill>
                        </a:rPr>
                        <a:t>功能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435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AppleDelegate.swift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掌控通盤功能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435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SignInViewController.swift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登入</a:t>
                      </a:r>
                      <a:r>
                        <a:rPr lang="en-US" altLang="zh-TW" sz="2400" dirty="0" smtClean="0"/>
                        <a:t>, </a:t>
                      </a:r>
                      <a:r>
                        <a:rPr lang="zh-TW" altLang="en-US" sz="2400" dirty="0" smtClean="0"/>
                        <a:t>管理第</a:t>
                      </a:r>
                      <a:r>
                        <a:rPr lang="en-US" altLang="zh-TW" sz="2400" dirty="0" smtClean="0"/>
                        <a:t> 1 </a:t>
                      </a:r>
                      <a:r>
                        <a:rPr lang="zh-TW" altLang="en-US" sz="2400" dirty="0" smtClean="0"/>
                        <a:t>頁</a:t>
                      </a:r>
                      <a:r>
                        <a:rPr lang="en-US" altLang="zh-TW" sz="2400" dirty="0" smtClean="0"/>
                        <a:t>,</a:t>
                      </a:r>
                      <a:r>
                        <a:rPr lang="zh-TW" altLang="en-US" sz="2400" dirty="0" smtClean="0"/>
                        <a:t>可以捲閱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SignOutViewController.swift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註冊</a:t>
                      </a:r>
                      <a:r>
                        <a:rPr lang="en-US" altLang="zh-TW" sz="2400" dirty="0" smtClean="0"/>
                        <a:t>, </a:t>
                      </a:r>
                      <a:r>
                        <a:rPr lang="zh-TW" altLang="en-US" sz="2400" dirty="0" smtClean="0"/>
                        <a:t>管理第</a:t>
                      </a:r>
                      <a:r>
                        <a:rPr lang="en-US" altLang="zh-TW" sz="2400" dirty="0" smtClean="0"/>
                        <a:t> 2</a:t>
                      </a:r>
                      <a:r>
                        <a:rPr lang="en-US" altLang="zh-TW" sz="2400" baseline="0" dirty="0" smtClean="0"/>
                        <a:t> </a:t>
                      </a:r>
                      <a:r>
                        <a:rPr lang="zh-TW" altLang="en-US" sz="2400" dirty="0" smtClean="0"/>
                        <a:t>頁可以秀圖文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MainViewController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主頁面入口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FeedViewController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分享照片頁面</a:t>
                      </a:r>
                      <a:endParaRPr lang="zh-TW" altLang="en-US" sz="2400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PostCell.swift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C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規劃</a:t>
                      </a:r>
                      <a:r>
                        <a:rPr lang="en-US" altLang="zh-TW" sz="2400" dirty="0" smtClean="0"/>
                        <a:t> Post Cell</a:t>
                      </a:r>
                      <a:endParaRPr lang="zh-TW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09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4.3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607296"/>
            <a:ext cx="5827906" cy="2623972"/>
          </a:xfrm>
          <a:prstGeom prst="rect">
            <a:avLst/>
          </a:prstGeom>
        </p:spPr>
      </p:pic>
      <p:pic>
        <p:nvPicPr>
          <p:cNvPr id="6" name="圖片 5" descr="螢幕快照 2017-04-08 下午4.42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05" y="3907726"/>
            <a:ext cx="5798695" cy="28008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要一個存取點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database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().reference()</a:t>
            </a:r>
          </a:p>
          <a:p>
            <a:r>
              <a:rPr kumimoji="1" lang="zh-TW" altLang="en-US" dirty="0" smtClean="0"/>
              <a:t>設定資料存取點</a:t>
            </a:r>
            <a:r>
              <a:rPr kumimoji="1" lang="zh-TW" altLang="en-US" dirty="0" smtClean="0"/>
              <a:t>的辨識名</a:t>
            </a:r>
            <a:r>
              <a:rPr kumimoji="1" lang="en-US" altLang="zh-TW" dirty="0" smtClean="0"/>
              <a:t>: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.child(“posts”)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據此發展</a:t>
            </a:r>
            <a:r>
              <a:rPr kumimoji="1" lang="en-US" altLang="zh-TW" dirty="0" smtClean="0"/>
              <a:t> database.</a:t>
            </a:r>
          </a:p>
        </p:txBody>
      </p:sp>
      <p:sp>
        <p:nvSpPr>
          <p:cNvPr id="13" name="矩形 12"/>
          <p:cNvSpPr/>
          <p:nvPr/>
        </p:nvSpPr>
        <p:spPr>
          <a:xfrm>
            <a:off x="892207" y="3278095"/>
            <a:ext cx="2818672" cy="62963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endCxn id="10" idx="1"/>
          </p:cNvCxnSpPr>
          <p:nvPr/>
        </p:nvCxnSpPr>
        <p:spPr>
          <a:xfrm>
            <a:off x="2050585" y="3907726"/>
            <a:ext cx="1551342" cy="6116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674736" y="6381840"/>
            <a:ext cx="2285715" cy="1917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01927" y="4417122"/>
            <a:ext cx="2868233" cy="20443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773899" y="4621560"/>
            <a:ext cx="2241595" cy="1170879"/>
          </a:xfrm>
          <a:prstGeom prst="wedgeRectCallout">
            <a:avLst>
              <a:gd name="adj1" fmla="val 75190"/>
              <a:gd name="adj2" fmla="val -5263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postRef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postsRef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的下一階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childByAutoID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照片將被存在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postRef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4.55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296"/>
            <a:ext cx="7232100" cy="3676086"/>
          </a:xfrm>
          <a:prstGeom prst="rect">
            <a:avLst/>
          </a:prstGeom>
        </p:spPr>
      </p:pic>
      <p:pic>
        <p:nvPicPr>
          <p:cNvPr id="5" name="圖片 4" descr="螢幕快照 2017-04-08 下午4.5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82" y="3713756"/>
            <a:ext cx="5126646" cy="31442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032586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設定參考點在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postsRef.childByAutoID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postsRef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= “posts”)</a:t>
            </a:r>
          </a:p>
          <a:p>
            <a:r>
              <a:rPr kumimoji="1" lang="zh-TW" altLang="en-US" dirty="0" smtClean="0"/>
              <a:t>編輯</a:t>
            </a:r>
            <a:r>
              <a:rPr kumimoji="1" lang="zh-TW" altLang="en-US" dirty="0" smtClean="0"/>
              <a:t>相片</a:t>
            </a:r>
            <a:r>
              <a:rPr kumimoji="1" lang="zh-TW" altLang="en-US" dirty="0"/>
              <a:t>資料</a:t>
            </a:r>
            <a:r>
              <a:rPr kumimoji="1" lang="en-US" altLang="zh-TW" dirty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postData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0571" y="4227508"/>
            <a:ext cx="2623357" cy="10558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729115" y="5216873"/>
            <a:ext cx="4024272" cy="6408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90571" y="2872405"/>
            <a:ext cx="3015258" cy="37844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704804" y="5472695"/>
            <a:ext cx="2209123" cy="1138821"/>
          </a:xfrm>
          <a:prstGeom prst="wedgeRectCallout">
            <a:avLst>
              <a:gd name="adj1" fmla="val -31380"/>
              <a:gd name="adj2" fmla="val -6808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規劃需要存入的照片資料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postData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部分初值可以從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Firebase.Auth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6293808" y="3910373"/>
            <a:ext cx="2018066" cy="1102145"/>
          </a:xfrm>
          <a:prstGeom prst="wedgeRectCallout">
            <a:avLst>
              <a:gd name="adj1" fmla="val -31927"/>
              <a:gd name="adj2" fmla="val 6767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完善需要存入的照片資料內容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從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metadata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取來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fm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Firebase Storage)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8 下午5.0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2" y="1328420"/>
            <a:ext cx="6399668" cy="1918896"/>
          </a:xfrm>
          <a:prstGeom prst="rect">
            <a:avLst/>
          </a:prstGeom>
        </p:spPr>
      </p:pic>
      <p:pic>
        <p:nvPicPr>
          <p:cNvPr id="6" name="圖片 5" descr="螢幕快照 2017-04-08 下午5.0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00" y="3091796"/>
            <a:ext cx="4872523" cy="36106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相片資料存入</a:t>
            </a:r>
            <a:r>
              <a:rPr kumimoji="1" lang="en-US" altLang="zh-TW" dirty="0"/>
              <a:t> Firebase Database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58287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 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postRef.updateChildValues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postData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r>
              <a:rPr kumimoji="1" lang="en-US" altLang="zh-TW" dirty="0" smtClean="0"/>
              <a:t>.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5445760" y="5096000"/>
            <a:ext cx="3231063" cy="11075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</p:cNvCxnSpPr>
          <p:nvPr/>
        </p:nvCxnSpPr>
        <p:spPr>
          <a:xfrm>
            <a:off x="4142549" y="2819417"/>
            <a:ext cx="3019730" cy="2486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90647" y="2585597"/>
            <a:ext cx="5503803" cy="2338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740110" y="3431193"/>
            <a:ext cx="2927134" cy="1073046"/>
          </a:xfrm>
          <a:prstGeom prst="wedgeRectCallout">
            <a:avLst>
              <a:gd name="adj1" fmla="val -1389"/>
              <a:gd name="adj2" fmla="val -10235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把相片資料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 (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postData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r>
              <a:rPr kumimoji="1" lang="zh-TW" altLang="en-US" dirty="0" smtClean="0">
                <a:solidFill>
                  <a:srgbClr val="FF0000"/>
                </a:solidFill>
              </a:rPr>
              <a:t>寫入進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firebase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資料庫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postRef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942071" y="5008471"/>
            <a:ext cx="2927134" cy="1073046"/>
          </a:xfrm>
          <a:prstGeom prst="wedgeRectCallout">
            <a:avLst>
              <a:gd name="adj1" fmla="val 102740"/>
              <a:gd name="adj2" fmla="val -16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firebase Database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即時接收到一筆資料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資料庫</a:t>
            </a:r>
            <a:r>
              <a:rPr kumimoji="1" lang="en-US" altLang="zh-TW" dirty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3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774371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‘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FirebaseDatabaseUI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’</a:t>
            </a: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FirebaseDatabaseUI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/>
              <a:t>創建一個屬性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datasource</a:t>
            </a:r>
            <a:r>
              <a:rPr kumimoji="1" lang="en-US" altLang="zh-TW" dirty="0"/>
              <a:t> :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>
                <a:solidFill>
                  <a:srgbClr val="0000FF"/>
                </a:solidFill>
              </a:rPr>
              <a:t>.</a:t>
            </a:r>
          </a:p>
          <a:p>
            <a:r>
              <a:rPr kumimoji="1" lang="zh-TW" altLang="en-US" dirty="0">
                <a:solidFill>
                  <a:srgbClr val="000000"/>
                </a:solidFill>
              </a:rPr>
              <a:t>新增功能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tableView.bind</a:t>
            </a:r>
            <a:r>
              <a:rPr kumimoji="1" lang="en-US" altLang="zh-TW" b="1" dirty="0">
                <a:solidFill>
                  <a:srgbClr val="0000FF"/>
                </a:solidFill>
              </a:rPr>
              <a:t> (to: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postRef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  <a:r>
              <a:rPr kumimoji="1" lang="en-US" altLang="zh-TW" dirty="0">
                <a:solidFill>
                  <a:srgbClr val="000000"/>
                </a:solidFill>
              </a:rPr>
              <a:t>,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zh-TW" altLang="en-US" dirty="0">
                <a:solidFill>
                  <a:srgbClr val="000000"/>
                </a:solidFill>
              </a:rPr>
              <a:t>即可關聯秀出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</a:rPr>
              <a:t>tableViewCell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24999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0.1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54" y="1861668"/>
            <a:ext cx="1965510" cy="3609616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7" name="圖片 6" descr="螢幕快照 2017-04-08 下午10.17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9" y="2154120"/>
            <a:ext cx="6250493" cy="29020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11265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客製化一個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TableViewCell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: </a:t>
            </a:r>
            <a:r>
              <a:rPr kumimoji="1" lang="en-US" altLang="zh-TW" dirty="0" err="1" smtClean="0"/>
              <a:t>PostCell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有兩個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元件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emailLabel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photoImageView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4213530" y="2618824"/>
            <a:ext cx="1707878" cy="21270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3"/>
            <a:endCxn id="13" idx="1"/>
          </p:cNvCxnSpPr>
          <p:nvPr/>
        </p:nvCxnSpPr>
        <p:spPr>
          <a:xfrm flipV="1">
            <a:off x="3493664" y="3682344"/>
            <a:ext cx="719866" cy="91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23602" y="3241744"/>
            <a:ext cx="1370062" cy="10634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277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1.5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661844"/>
            <a:ext cx="8148051" cy="36743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程式碼關聯到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UI </a:t>
            </a:r>
            <a:r>
              <a:rPr kumimoji="1" lang="zh-TW" altLang="en-US" dirty="0"/>
              <a:t>元件</a:t>
            </a:r>
            <a:r>
              <a:rPr kumimoji="1" lang="en-US" altLang="zh-TW" dirty="0" smtClean="0"/>
              <a:t>.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79626" y="4453597"/>
            <a:ext cx="4507657" cy="46795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3"/>
            <a:endCxn id="13" idx="0"/>
          </p:cNvCxnSpPr>
          <p:nvPr/>
        </p:nvCxnSpPr>
        <p:spPr>
          <a:xfrm>
            <a:off x="2476704" y="3644082"/>
            <a:ext cx="3056751" cy="8095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26039" y="3545808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0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0" y="1503360"/>
            <a:ext cx="7372870" cy="51720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86377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取用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官方工具</a:t>
            </a:r>
            <a:r>
              <a:rPr kumimoji="1" lang="en-US" altLang="zh-TW" dirty="0"/>
              <a:t>: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  </a:t>
            </a:r>
            <a:r>
              <a:rPr kumimoji="1" lang="zh-TW" altLang="en-US" dirty="0" smtClean="0"/>
              <a:t>目標從指定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Datrabase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參考點抓到一筆相片資料在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秀圖</a:t>
            </a:r>
            <a:r>
              <a:rPr kumimoji="1" lang="en-US" altLang="zh-TW" dirty="0" smtClean="0"/>
              <a:t>.  </a:t>
            </a:r>
            <a:endParaRPr kumimoji="1" lang="en-US" altLang="zh-TW" dirty="0" smtClean="0"/>
          </a:p>
        </p:txBody>
      </p:sp>
      <p:sp>
        <p:nvSpPr>
          <p:cNvPr id="13" name="矩形 12"/>
          <p:cNvSpPr/>
          <p:nvPr/>
        </p:nvSpPr>
        <p:spPr>
          <a:xfrm>
            <a:off x="1028121" y="4511906"/>
            <a:ext cx="5670220" cy="2332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 flipH="1">
            <a:off x="3863231" y="2282786"/>
            <a:ext cx="560105" cy="2229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80906" y="1612786"/>
            <a:ext cx="7084860" cy="670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277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08 下午10.3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8" y="2162436"/>
            <a:ext cx="7217356" cy="35946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802995" cy="1072549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創建一個屬性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datasource</a:t>
            </a:r>
            <a:r>
              <a:rPr kumimoji="1" lang="en-US" altLang="zh-TW" dirty="0" smtClean="0"/>
              <a:t> 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新增功能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tableView.bind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(to: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postRef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r>
              <a:rPr kumimoji="1" lang="en-US" altLang="zh-TW" dirty="0" smtClean="0">
                <a:solidFill>
                  <a:srgbClr val="000000"/>
                </a:solidFill>
              </a:rPr>
              <a:t>,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即可關聯秀出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tableViewCell</a:t>
            </a:r>
            <a:r>
              <a:rPr kumimoji="1" lang="en-US" altLang="zh-TW" dirty="0" smtClean="0">
                <a:solidFill>
                  <a:srgbClr val="000000"/>
                </a:solidFill>
              </a:rPr>
              <a:t>.</a:t>
            </a:r>
            <a:endParaRPr kumimoji="1" lang="en-US" altLang="zh-TW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55989" y="4232974"/>
            <a:ext cx="6350149" cy="14169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881883" y="2952294"/>
            <a:ext cx="2249181" cy="12806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63854" y="2608654"/>
            <a:ext cx="2036058" cy="3436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216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0.3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48" y="1687192"/>
            <a:ext cx="8401177" cy="4993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022415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綁定了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PostCell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PostData</a:t>
            </a:r>
            <a:r>
              <a:rPr kumimoji="1" lang="en-US" altLang="zh-TW" dirty="0" smtClean="0"/>
              <a:t>(in Firebase Database) through </a:t>
            </a:r>
            <a:r>
              <a:rPr kumimoji="1" lang="en-US" altLang="zh-TW" dirty="0" err="1" smtClean="0"/>
              <a:t>datasource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=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FUITableViewDataSource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1105876" y="5238232"/>
            <a:ext cx="7637460" cy="993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2610628" y="3568752"/>
            <a:ext cx="2313978" cy="1669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7678" y="3225112"/>
            <a:ext cx="4005900" cy="3436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4924607" y="2870872"/>
            <a:ext cx="1753850" cy="501120"/>
          </a:xfrm>
          <a:prstGeom prst="wedgeRectCallout">
            <a:avLst>
              <a:gd name="adj1" fmla="val -62246"/>
              <a:gd name="adj2" fmla="val 6001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建立一個物件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5284359" y="3994072"/>
            <a:ext cx="1221305" cy="696720"/>
          </a:xfrm>
          <a:prstGeom prst="wedgeRectCallout">
            <a:avLst>
              <a:gd name="adj1" fmla="val -64710"/>
              <a:gd name="adj2" fmla="val 1277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綁定到一個參考點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6776273" y="3994072"/>
            <a:ext cx="1687802" cy="696720"/>
          </a:xfrm>
          <a:prstGeom prst="wedgeRectCallout">
            <a:avLst>
              <a:gd name="adj1" fmla="val -64710"/>
              <a:gd name="adj2" fmla="val 1277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此時還沒有定義秀圖內容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18 下午12.02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0" y="1871014"/>
            <a:ext cx="2468427" cy="4574358"/>
          </a:xfrm>
          <a:prstGeom prst="rect">
            <a:avLst/>
          </a:prstGeom>
        </p:spPr>
      </p:pic>
      <p:pic>
        <p:nvPicPr>
          <p:cNvPr id="7" name="圖片 6" descr="螢幕快照 2017-04-18 下午12.04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48" y="1871014"/>
            <a:ext cx="5399316" cy="43839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687" y="749009"/>
            <a:ext cx="8838268" cy="1122005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Database </a:t>
            </a:r>
            <a:r>
              <a:rPr kumimoji="1" lang="zh-TW" altLang="en-US" dirty="0"/>
              <a:t>連動</a:t>
            </a:r>
            <a:r>
              <a:rPr kumimoji="1" lang="en-US" altLang="zh-TW" dirty="0"/>
              <a:t> App: </a:t>
            </a:r>
            <a:r>
              <a:rPr kumimoji="1" lang="zh-TW" altLang="en-US" dirty="0"/>
              <a:t>在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Database 2 </a:t>
            </a:r>
            <a:r>
              <a:rPr kumimoji="1" lang="zh-TW" altLang="en-US" dirty="0" smtClean="0"/>
              <a:t>筆照片資料</a:t>
            </a:r>
            <a:r>
              <a:rPr kumimoji="1" lang="zh-TW" altLang="en-US" dirty="0" smtClean="0"/>
              <a:t>對應</a:t>
            </a:r>
            <a:r>
              <a:rPr kumimoji="1" lang="en-US" altLang="zh-TW" dirty="0"/>
              <a:t> </a:t>
            </a:r>
            <a:r>
              <a:rPr kumimoji="1" lang="en-US" altLang="zh-TW" dirty="0" smtClean="0">
                <a:sym typeface="Wingdings"/>
              </a:rPr>
              <a:t>App </a:t>
            </a:r>
            <a:r>
              <a:rPr kumimoji="1" lang="zh-TW" altLang="en-US" dirty="0">
                <a:sym typeface="Wingdings"/>
              </a:rPr>
              <a:t>在</a:t>
            </a:r>
            <a:r>
              <a:rPr kumimoji="1" lang="en-US" altLang="zh-TW" dirty="0">
                <a:sym typeface="Wingdings"/>
              </a:rPr>
              <a:t> UI </a:t>
            </a:r>
            <a:r>
              <a:rPr kumimoji="1" lang="en-US" altLang="zh-TW" dirty="0" smtClean="0">
                <a:sym typeface="Wingdings"/>
              </a:rPr>
              <a:t>2 </a:t>
            </a:r>
            <a:r>
              <a:rPr kumimoji="1" lang="zh-TW" altLang="en-US" dirty="0" smtClean="0">
                <a:sym typeface="Wingdings"/>
              </a:rPr>
              <a:t>張</a:t>
            </a:r>
            <a:r>
              <a:rPr kumimoji="1" lang="zh-TW" altLang="en-US" dirty="0" smtClean="0">
                <a:sym typeface="Wingdings"/>
              </a:rPr>
              <a:t>圖片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03490" y="4149688"/>
            <a:ext cx="3469683" cy="98724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1"/>
          </p:cNvCxnSpPr>
          <p:nvPr/>
        </p:nvCxnSpPr>
        <p:spPr>
          <a:xfrm flipH="1" flipV="1">
            <a:off x="2983977" y="3918857"/>
            <a:ext cx="2419513" cy="7244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3075" y="2547105"/>
            <a:ext cx="2450902" cy="26836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403490" y="5172220"/>
            <a:ext cx="3469683" cy="102896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22" idx="1"/>
            <a:endCxn id="24" idx="3"/>
          </p:cNvCxnSpPr>
          <p:nvPr/>
        </p:nvCxnSpPr>
        <p:spPr>
          <a:xfrm flipH="1">
            <a:off x="2983977" y="5686703"/>
            <a:ext cx="2419513" cy="1513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33075" y="5230712"/>
            <a:ext cx="2450902" cy="12146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4440456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根據需求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有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登入</a:t>
            </a:r>
            <a:r>
              <a:rPr kumimoji="1" lang="en-US" altLang="zh-TW" dirty="0" smtClean="0"/>
              <a:t>”,”</a:t>
            </a:r>
            <a:r>
              <a:rPr kumimoji="1" lang="zh-TW" altLang="en-US" dirty="0" smtClean="0"/>
              <a:t>註冊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主頁面</a:t>
            </a:r>
            <a:r>
              <a:rPr kumimoji="1" lang="en-US" altLang="zh-TW" dirty="0" smtClean="0"/>
              <a:t>”. </a:t>
            </a:r>
          </a:p>
          <a:p>
            <a:r>
              <a:rPr kumimoji="1" lang="zh-TW" altLang="en-US" dirty="0" smtClean="0"/>
              <a:t>對已經有帳號的</a:t>
            </a:r>
            <a:r>
              <a:rPr kumimoji="1" lang="en-US" altLang="zh-TW" dirty="0" smtClean="0"/>
              <a:t>user, </a:t>
            </a:r>
            <a:r>
              <a:rPr kumimoji="1" lang="zh-TW" altLang="en-US" dirty="0" smtClean="0"/>
              <a:t>不需要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註冊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頁面</a:t>
            </a:r>
            <a:endParaRPr kumimoji="1" lang="en-US" altLang="zh-TW" dirty="0" smtClean="0"/>
          </a:p>
          <a:p>
            <a:r>
              <a:rPr kumimoji="1" lang="zh-TW" altLang="en-US" dirty="0" smtClean="0"/>
              <a:t>對已經在使用程式的</a:t>
            </a:r>
            <a:r>
              <a:rPr kumimoji="1" lang="en-US" altLang="zh-TW" dirty="0" smtClean="0"/>
              <a:t> user,</a:t>
            </a:r>
            <a:r>
              <a:rPr kumimoji="1" lang="zh-TW" altLang="en-US" dirty="0" smtClean="0"/>
              <a:t>不需要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登入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頁面</a:t>
            </a:r>
            <a:endParaRPr kumimoji="1" lang="en-US" altLang="zh-TW" dirty="0" smtClean="0"/>
          </a:p>
          <a:p>
            <a:r>
              <a:rPr kumimoji="1" lang="zh-TW" altLang="en-US" dirty="0" smtClean="0"/>
              <a:t>經由觀測</a:t>
            </a:r>
            <a:r>
              <a:rPr kumimoji="1" lang="en-US" altLang="zh-TW" dirty="0" smtClean="0"/>
              <a:t> user </a:t>
            </a:r>
            <a:r>
              <a:rPr kumimoji="1" lang="zh-TW" altLang="en-US" dirty="0" smtClean="0"/>
              <a:t>現在使用中嗎</a:t>
            </a:r>
            <a:r>
              <a:rPr kumimoji="1" lang="en-US" altLang="zh-TW" dirty="0" smtClean="0"/>
              <a:t>? </a:t>
            </a:r>
            <a:r>
              <a:rPr kumimoji="1" lang="zh-TW" altLang="en-US" dirty="0" smtClean="0"/>
              <a:t>來切換給</a:t>
            </a:r>
            <a:r>
              <a:rPr kumimoji="1" lang="en-US" altLang="zh-TW" dirty="0" smtClean="0"/>
              <a:t> user 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主頁面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還是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登入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頁面</a:t>
            </a:r>
            <a:r>
              <a:rPr kumimoji="1" lang="en-US" altLang="zh-TW" dirty="0" smtClean="0"/>
              <a:t>.</a:t>
            </a:r>
          </a:p>
          <a:p>
            <a:pPr lvl="1"/>
            <a:r>
              <a:rPr kumimoji="1" lang="zh-TW" altLang="en-US" dirty="0" smtClean="0"/>
              <a:t>內定</a:t>
            </a:r>
            <a:r>
              <a:rPr kumimoji="1" lang="en-US" altLang="zh-TW" dirty="0" smtClean="0"/>
              <a:t> : </a:t>
            </a:r>
            <a:r>
              <a:rPr kumimoji="1" lang="zh-TW" altLang="en-US" dirty="0" smtClean="0"/>
              <a:t>主畫面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而且只要沒有登出一直在登入狀態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沒有在使用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登入畫面</a:t>
            </a:r>
            <a:r>
              <a:rPr kumimoji="1" lang="en-US" altLang="zh-TW" dirty="0" smtClean="0">
                <a:sym typeface="Wingdings"/>
              </a:rPr>
              <a:t> (</a:t>
            </a:r>
            <a:r>
              <a:rPr kumimoji="1" lang="zh-TW" altLang="en-US" dirty="0" smtClean="0">
                <a:sym typeface="Wingdings"/>
              </a:rPr>
              <a:t>當作是例外</a:t>
            </a:r>
            <a:r>
              <a:rPr kumimoji="1" lang="en-US" altLang="zh-TW" dirty="0" smtClean="0">
                <a:sym typeface="Wingdings"/>
              </a:rPr>
              <a:t>)</a:t>
            </a:r>
          </a:p>
          <a:p>
            <a:r>
              <a:rPr kumimoji="1" lang="zh-TW" altLang="en-US" dirty="0" smtClean="0"/>
              <a:t>設定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window.rootViewController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1459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1.4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20" y="2198942"/>
            <a:ext cx="5361221" cy="37322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273088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Database </a:t>
            </a:r>
            <a:r>
              <a:rPr kumimoji="1" lang="zh-TW" altLang="en-US" dirty="0" smtClean="0"/>
              <a:t>連動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App:</a:t>
            </a:r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database </a:t>
            </a:r>
            <a:r>
              <a:rPr kumimoji="1" lang="zh-TW" altLang="en-US" dirty="0" smtClean="0"/>
              <a:t>刪除一筆照片資料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App </a:t>
            </a:r>
            <a:r>
              <a:rPr kumimoji="1" lang="zh-TW" altLang="en-US" dirty="0" smtClean="0">
                <a:sym typeface="Wingdings"/>
              </a:rPr>
              <a:t>在</a:t>
            </a:r>
            <a:r>
              <a:rPr kumimoji="1" lang="en-US" altLang="zh-TW" dirty="0" smtClean="0">
                <a:sym typeface="Wingdings"/>
              </a:rPr>
              <a:t> UI </a:t>
            </a:r>
            <a:r>
              <a:rPr kumimoji="1" lang="zh-TW" altLang="en-US" dirty="0" smtClean="0">
                <a:sym typeface="Wingdings"/>
              </a:rPr>
              <a:t>圖片刪除一張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86878" y="3994580"/>
            <a:ext cx="2553659" cy="10110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3"/>
            <a:endCxn id="13" idx="1"/>
          </p:cNvCxnSpPr>
          <p:nvPr/>
        </p:nvCxnSpPr>
        <p:spPr>
          <a:xfrm>
            <a:off x="3200137" y="3756882"/>
            <a:ext cx="1286741" cy="7432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81186" y="2808913"/>
            <a:ext cx="1418951" cy="189593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3033030" y="5392938"/>
            <a:ext cx="1383324" cy="621224"/>
          </a:xfrm>
          <a:prstGeom prst="wedgeRectCallout">
            <a:avLst>
              <a:gd name="adj1" fmla="val 81749"/>
              <a:gd name="adj2" fmla="val -6265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刪除一筆照片資料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93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螢幕快照 2017-04-17 下午9.05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6" y="3333953"/>
            <a:ext cx="1687987" cy="3132082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pic>
        <p:nvPicPr>
          <p:cNvPr id="4" name="圖片 3" descr="螢幕快照 2017-04-18 下午1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71" y="3419258"/>
            <a:ext cx="4913501" cy="30467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2342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新增一張照片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上傳</a:t>
            </a:r>
            <a:r>
              <a:rPr kumimoji="1" lang="en-US" altLang="zh-TW" dirty="0" smtClean="0">
                <a:sym typeface="Wingdings"/>
              </a:rPr>
              <a:t> Firebase Storage </a:t>
            </a:r>
          </a:p>
          <a:p>
            <a:pPr marL="0" indent="0">
              <a:buNone/>
            </a:pP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完善照片資訊</a:t>
            </a:r>
            <a:r>
              <a:rPr kumimoji="1" lang="en-US" altLang="zh-TW" dirty="0" smtClean="0">
                <a:sym typeface="Wingdings"/>
              </a:rPr>
              <a:t> </a:t>
            </a:r>
          </a:p>
          <a:p>
            <a:pPr marL="0" indent="0">
              <a:buNone/>
            </a:pP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照片資訊上傳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>
                <a:sym typeface="Wingdings"/>
              </a:rPr>
              <a:t>Firebase </a:t>
            </a:r>
            <a:r>
              <a:rPr kumimoji="1" lang="en-US" altLang="zh-TW" dirty="0" smtClean="0">
                <a:sym typeface="Wingdings"/>
              </a:rPr>
              <a:t>Database </a:t>
            </a:r>
          </a:p>
          <a:p>
            <a:pPr marL="0" indent="0">
              <a:buNone/>
            </a:pPr>
            <a:r>
              <a:rPr kumimoji="1" lang="en-US" altLang="zh-TW" dirty="0" smtClean="0">
                <a:sym typeface="Wingdings"/>
              </a:rPr>
              <a:t> APP </a:t>
            </a:r>
            <a:r>
              <a:rPr kumimoji="1" lang="zh-TW" altLang="en-US" dirty="0" smtClean="0">
                <a:sym typeface="Wingdings"/>
              </a:rPr>
              <a:t>從</a:t>
            </a:r>
            <a:r>
              <a:rPr kumimoji="1" lang="en-US" altLang="zh-TW" dirty="0" smtClean="0">
                <a:sym typeface="Wingdings"/>
              </a:rPr>
              <a:t> Firebase Database </a:t>
            </a:r>
            <a:r>
              <a:rPr kumimoji="1" lang="zh-TW" altLang="en-US" dirty="0" smtClean="0">
                <a:sym typeface="Wingdings"/>
              </a:rPr>
              <a:t>取得照片資料呈現在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tableViewCell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89972" y="4961353"/>
            <a:ext cx="1556990" cy="142978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1"/>
            <a:endCxn id="13" idx="3"/>
          </p:cNvCxnSpPr>
          <p:nvPr/>
        </p:nvCxnSpPr>
        <p:spPr>
          <a:xfrm flipH="1" flipV="1">
            <a:off x="5146962" y="5676244"/>
            <a:ext cx="876436" cy="3732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23398" y="5951237"/>
            <a:ext cx="1750665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6" name="直線箭頭接點 15"/>
          <p:cNvCxnSpPr>
            <a:stCxn id="9" idx="3"/>
            <a:endCxn id="12" idx="0"/>
          </p:cNvCxnSpPr>
          <p:nvPr/>
        </p:nvCxnSpPr>
        <p:spPr>
          <a:xfrm>
            <a:off x="2591663" y="4899994"/>
            <a:ext cx="4307068" cy="10512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1.4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227"/>
            <a:ext cx="6459963" cy="3047535"/>
          </a:xfrm>
          <a:prstGeom prst="rect">
            <a:avLst/>
          </a:prstGeom>
        </p:spPr>
      </p:pic>
      <p:pic>
        <p:nvPicPr>
          <p:cNvPr id="5" name="圖片 4" descr="螢幕快照 2017-04-18 下午1.51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38" y="4317535"/>
            <a:ext cx="5747313" cy="23661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zh-TW" altLang="en-US" dirty="0" smtClean="0"/>
              <a:t>抓取</a:t>
            </a:r>
            <a:r>
              <a:rPr kumimoji="1" lang="en-US" altLang="zh-TW" dirty="0" smtClean="0"/>
              <a:t> Firebase database </a:t>
            </a:r>
            <a:r>
              <a:rPr kumimoji="1" lang="zh-TW" altLang="en-US" dirty="0" smtClean="0"/>
              <a:t>資料到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FIRDataSnapShot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31087" y="5957606"/>
            <a:ext cx="1056854" cy="32590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2391958" y="3125058"/>
            <a:ext cx="1967556" cy="28325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16625" y="2868989"/>
            <a:ext cx="1750665" cy="2560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3637455" y="2592018"/>
            <a:ext cx="1444117" cy="621224"/>
          </a:xfrm>
          <a:prstGeom prst="wedgeRectCallout">
            <a:avLst>
              <a:gd name="adj1" fmla="val -72222"/>
              <a:gd name="adj2" fmla="val 2611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如何用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2.06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1" y="2647143"/>
            <a:ext cx="7499314" cy="38301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Database </a:t>
            </a:r>
            <a:r>
              <a:rPr kumimoji="1" lang="zh-TW" altLang="en-US" dirty="0">
                <a:solidFill>
                  <a:srgbClr val="000000"/>
                </a:solidFill>
              </a:rPr>
              <a:t>秀圖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1161" y="749009"/>
            <a:ext cx="8693313" cy="1898134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Pod ‘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SDWebImage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’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SDWebImage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sd_setImage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(with: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imageURL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1946" y="6233376"/>
            <a:ext cx="2329837" cy="24392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 flipH="1">
            <a:off x="2026865" y="5015061"/>
            <a:ext cx="1429535" cy="12183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891172" y="4637454"/>
            <a:ext cx="3130456" cy="3776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5690064" y="4637454"/>
            <a:ext cx="2660621" cy="994336"/>
          </a:xfrm>
          <a:prstGeom prst="wedgeRectCallout">
            <a:avLst>
              <a:gd name="adj1" fmla="val -73584"/>
              <a:gd name="adj2" fmla="val -1692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根據網址可以把圖下載直接秀圖在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tableViewCell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imageView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元件位置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4051" y="1075360"/>
            <a:ext cx="3562598" cy="14647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000" dirty="0" smtClean="0">
                <a:solidFill>
                  <a:srgbClr val="FF0000"/>
                </a:solidFill>
              </a:rPr>
              <a:t>可以整合掉</a:t>
            </a:r>
            <a:r>
              <a:rPr kumimoji="1" lang="en-US" altLang="zh-TW" sz="2000" dirty="0" err="1" smtClean="0">
                <a:solidFill>
                  <a:srgbClr val="FF0000"/>
                </a:solidFill>
              </a:rPr>
              <a:t>URLSession.shared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, </a:t>
            </a:r>
            <a:r>
              <a:rPr kumimoji="1" lang="en-US" altLang="zh-TW" sz="2000" dirty="0" err="1" smtClean="0">
                <a:solidFill>
                  <a:srgbClr val="FF0000"/>
                </a:solidFill>
              </a:rPr>
              <a:t>URLSessiondataTask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, </a:t>
            </a:r>
          </a:p>
          <a:p>
            <a:r>
              <a:rPr kumimoji="1" lang="en-US" altLang="zh-TW" sz="2000" dirty="0" err="1" smtClean="0">
                <a:solidFill>
                  <a:srgbClr val="FF0000"/>
                </a:solidFill>
              </a:rPr>
              <a:t>Task.Resume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, </a:t>
            </a:r>
            <a:r>
              <a:rPr kumimoji="1" lang="en-US" altLang="zh-TW" sz="2000" dirty="0" err="1" smtClean="0">
                <a:solidFill>
                  <a:srgbClr val="FF0000"/>
                </a:solidFill>
              </a:rPr>
              <a:t>JSONSerialization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, </a:t>
            </a:r>
          </a:p>
          <a:p>
            <a:r>
              <a:rPr kumimoji="1" lang="en-US" altLang="zh-TW" sz="2000" dirty="0" smtClean="0">
                <a:solidFill>
                  <a:srgbClr val="FF0000"/>
                </a:solidFill>
              </a:rPr>
              <a:t>URL(String)</a:t>
            </a:r>
            <a:r>
              <a:rPr kumimoji="1" lang="zh-TW" altLang="en-US" sz="2000" dirty="0" smtClean="0">
                <a:solidFill>
                  <a:srgbClr val="FF0000"/>
                </a:solidFill>
              </a:rPr>
              <a:t>等</a:t>
            </a:r>
            <a:r>
              <a:rPr kumimoji="1" lang="zh-TW" altLang="en-US" sz="2000" dirty="0" smtClean="0">
                <a:solidFill>
                  <a:srgbClr val="FF0000"/>
                </a:solidFill>
              </a:rPr>
              <a:t>一連串</a:t>
            </a:r>
            <a:r>
              <a:rPr kumimoji="1" lang="zh-TW" altLang="en-US" sz="2000" dirty="0" smtClean="0">
                <a:solidFill>
                  <a:srgbClr val="FF0000"/>
                </a:solidFill>
              </a:rPr>
              <a:t>工作</a:t>
            </a:r>
            <a:endParaRPr kumimoji="1" lang="en-US" altLang="zh-TW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08 下午11.23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1" y="1301903"/>
            <a:ext cx="7726170" cy="39259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</a:rPr>
              <a:t>關聯</a:t>
            </a:r>
            <a:r>
              <a:rPr kumimoji="1" lang="en-US" altLang="zh-TW" dirty="0">
                <a:solidFill>
                  <a:srgbClr val="000000"/>
                </a:solidFill>
              </a:rPr>
              <a:t> App </a:t>
            </a:r>
            <a:r>
              <a:rPr kumimoji="1" lang="zh-TW" altLang="en-US" dirty="0">
                <a:solidFill>
                  <a:srgbClr val="000000"/>
                </a:solidFill>
              </a:rPr>
              <a:t>與</a:t>
            </a:r>
            <a:r>
              <a:rPr kumimoji="1" lang="en-US" altLang="zh-TW" dirty="0">
                <a:solidFill>
                  <a:srgbClr val="000000"/>
                </a:solidFill>
              </a:rPr>
              <a:t> Firebase </a:t>
            </a:r>
            <a:r>
              <a:rPr kumimoji="1" lang="en-US" altLang="zh-TW" dirty="0" smtClean="0">
                <a:solidFill>
                  <a:srgbClr val="000000"/>
                </a:solidFill>
              </a:rPr>
              <a:t>Database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秀圖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sd_setImage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(with: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imageURL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59779" y="4059961"/>
            <a:ext cx="4431082" cy="2516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3"/>
          </p:cNvCxnSpPr>
          <p:nvPr/>
        </p:nvCxnSpPr>
        <p:spPr>
          <a:xfrm>
            <a:off x="6316723" y="3510390"/>
            <a:ext cx="679833" cy="982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16625" y="3412116"/>
            <a:ext cx="4800098" cy="1965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5292044" y="4657759"/>
            <a:ext cx="780355" cy="621224"/>
          </a:xfrm>
          <a:prstGeom prst="wedgeRectCallout">
            <a:avLst>
              <a:gd name="adj1" fmla="val -14617"/>
              <a:gd name="adj2" fmla="val -9897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19" name="圖片 18" descr="螢幕快照 2017-04-09 上午9.4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56" y="3042599"/>
            <a:ext cx="2147444" cy="3815401"/>
          </a:xfrm>
          <a:prstGeom prst="rect">
            <a:avLst/>
          </a:prstGeom>
        </p:spPr>
      </p:pic>
      <p:cxnSp>
        <p:nvCxnSpPr>
          <p:cNvPr id="16" name="直線箭頭接點 15"/>
          <p:cNvCxnSpPr/>
          <p:nvPr/>
        </p:nvCxnSpPr>
        <p:spPr>
          <a:xfrm>
            <a:off x="5990861" y="4213304"/>
            <a:ext cx="1005695" cy="457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888921" y="2846050"/>
            <a:ext cx="921166" cy="29571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4216192" y="2916163"/>
            <a:ext cx="780355" cy="309165"/>
          </a:xfrm>
          <a:prstGeom prst="wedgeRectCallout">
            <a:avLst>
              <a:gd name="adj1" fmla="val -100275"/>
              <a:gd name="adj2" fmla="val -109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指定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5148947" y="2015735"/>
            <a:ext cx="1543772" cy="309165"/>
          </a:xfrm>
          <a:prstGeom prst="wedgeRectCallout">
            <a:avLst>
              <a:gd name="adj1" fmla="val -80568"/>
              <a:gd name="adj2" fmla="val 6647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指定存取點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3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3" y="1211270"/>
            <a:ext cx="6079326" cy="3342940"/>
          </a:xfrm>
          <a:prstGeom prst="rect">
            <a:avLst/>
          </a:prstGeom>
        </p:spPr>
      </p:pic>
      <p:pic>
        <p:nvPicPr>
          <p:cNvPr id="5" name="圖片 4" descr="螢幕快照 2017-04-18 下午3.3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6" y="4450837"/>
            <a:ext cx="6923673" cy="22086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uploadTask.observer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(.progress)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43789" y="6115922"/>
            <a:ext cx="2969750" cy="3008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 flipH="1">
            <a:off x="3628664" y="2667671"/>
            <a:ext cx="315799" cy="3448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314461" y="2264415"/>
            <a:ext cx="3260003" cy="4032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5574464" y="3932986"/>
            <a:ext cx="780355" cy="621224"/>
          </a:xfrm>
          <a:prstGeom prst="wedgeRectCallout">
            <a:avLst>
              <a:gd name="adj1" fmla="val -39243"/>
              <a:gd name="adj2" fmla="val -8552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直接秀圖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0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3.3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3" y="1297823"/>
            <a:ext cx="4738890" cy="2851366"/>
          </a:xfrm>
          <a:prstGeom prst="rect">
            <a:avLst/>
          </a:prstGeom>
        </p:spPr>
      </p:pic>
      <p:pic>
        <p:nvPicPr>
          <p:cNvPr id="7" name="圖片 6" descr="螢幕快照 2017-04-18 下午3.37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54" y="4254955"/>
            <a:ext cx="5832368" cy="24685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75435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 </a:t>
            </a:r>
            <a:r>
              <a:rPr kumimoji="1" lang="en-US" altLang="zh-TW" dirty="0" smtClean="0"/>
              <a:t>Progress: </a:t>
            </a:r>
            <a:r>
              <a:rPr kumimoji="1" lang="zh-TW" altLang="en-US" dirty="0" smtClean="0"/>
              <a:t>進度報告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34092" y="6133138"/>
            <a:ext cx="3166718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2" idx="2"/>
            <a:endCxn id="13" idx="0"/>
          </p:cNvCxnSpPr>
          <p:nvPr/>
        </p:nvCxnSpPr>
        <p:spPr>
          <a:xfrm>
            <a:off x="1578848" y="2558548"/>
            <a:ext cx="3438603" cy="3574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84902" y="1901403"/>
            <a:ext cx="1387891" cy="65714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1938465" y="5313241"/>
            <a:ext cx="1114683" cy="621224"/>
          </a:xfrm>
          <a:prstGeom prst="wedgeRectCallout">
            <a:avLst>
              <a:gd name="adj1" fmla="val 88171"/>
              <a:gd name="adj2" fmla="val 785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進度</a:t>
            </a:r>
            <a:r>
              <a:rPr kumimoji="1" lang="en-US" altLang="zh-TW" dirty="0" smtClean="0">
                <a:solidFill>
                  <a:srgbClr val="FF0000"/>
                </a:solidFill>
              </a:rPr>
              <a:t>%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4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螢幕快照 2017-04-18 下午3.4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3" y="2381395"/>
            <a:ext cx="5764918" cy="4037384"/>
          </a:xfrm>
          <a:prstGeom prst="rect">
            <a:avLst/>
          </a:prstGeom>
        </p:spPr>
      </p:pic>
      <p:pic>
        <p:nvPicPr>
          <p:cNvPr id="4" name="圖片 3" descr="螢幕快照 2017-04-18 下午3.39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48" y="1391780"/>
            <a:ext cx="5980028" cy="5348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0687" y="848386"/>
            <a:ext cx="8693313" cy="75435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在主控台可見上傳照片</a:t>
            </a:r>
            <a:r>
              <a:rPr kumimoji="1" lang="zh-TW" altLang="en-US" dirty="0" smtClean="0"/>
              <a:t>進度</a:t>
            </a:r>
            <a:r>
              <a:rPr kumimoji="1" lang="en-US" altLang="zh-TW" dirty="0"/>
              <a:t>%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38759" y="5489744"/>
            <a:ext cx="2841186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" name="直線箭頭接點 5"/>
          <p:cNvCxnSpPr>
            <a:stCxn id="5" idx="1"/>
            <a:endCxn id="7" idx="3"/>
          </p:cNvCxnSpPr>
          <p:nvPr/>
        </p:nvCxnSpPr>
        <p:spPr>
          <a:xfrm flipH="1">
            <a:off x="2573481" y="5608935"/>
            <a:ext cx="1465278" cy="567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55951" y="5934466"/>
            <a:ext cx="1317530" cy="4843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2660441" y="4527798"/>
            <a:ext cx="1114683" cy="621224"/>
          </a:xfrm>
          <a:prstGeom prst="wedgeRectCallout">
            <a:avLst>
              <a:gd name="adj1" fmla="val 88171"/>
              <a:gd name="adj2" fmla="val 785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進度</a:t>
            </a:r>
            <a:r>
              <a:rPr kumimoji="1" lang="en-US" altLang="zh-TW" dirty="0" smtClean="0">
                <a:solidFill>
                  <a:srgbClr val="FF0000"/>
                </a:solidFill>
              </a:rPr>
              <a:t>%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7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3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6" y="2393209"/>
            <a:ext cx="3788867" cy="3029688"/>
          </a:xfrm>
          <a:prstGeom prst="rect">
            <a:avLst/>
          </a:prstGeom>
        </p:spPr>
      </p:pic>
      <p:pic>
        <p:nvPicPr>
          <p:cNvPr id="6" name="圖片 5" descr="螢幕快照 2017-04-18 下午3.5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97" y="2504522"/>
            <a:ext cx="6161103" cy="43534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61828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b="1" dirty="0">
                <a:solidFill>
                  <a:srgbClr val="0000FF"/>
                </a:solidFill>
              </a:rPr>
              <a:t>Pod ‘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’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Pod install</a:t>
            </a:r>
          </a:p>
          <a:p>
            <a:r>
              <a:rPr kumimoji="1" lang="en-US" altLang="zh-TW" b="1" dirty="0">
                <a:solidFill>
                  <a:srgbClr val="0000FF"/>
                </a:solidFill>
              </a:rPr>
              <a:t>Import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SVProgressHUD.show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542" y="2804429"/>
            <a:ext cx="793932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7" idx="3"/>
            <a:endCxn id="9" idx="1"/>
          </p:cNvCxnSpPr>
          <p:nvPr/>
        </p:nvCxnSpPr>
        <p:spPr>
          <a:xfrm>
            <a:off x="1186474" y="2923620"/>
            <a:ext cx="3879564" cy="2110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066038" y="3013619"/>
            <a:ext cx="1250685" cy="24215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圖說文字 9"/>
          <p:cNvSpPr/>
          <p:nvPr/>
        </p:nvSpPr>
        <p:spPr>
          <a:xfrm>
            <a:off x="1644482" y="3767634"/>
            <a:ext cx="1114683" cy="621224"/>
          </a:xfrm>
          <a:prstGeom prst="wedgeRectCallout">
            <a:avLst>
              <a:gd name="adj1" fmla="val 108410"/>
              <a:gd name="adj2" fmla="val 1401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進度</a:t>
            </a:r>
            <a:r>
              <a:rPr kumimoji="1" lang="en-US" altLang="zh-TW" dirty="0" smtClean="0">
                <a:solidFill>
                  <a:srgbClr val="FF0000"/>
                </a:solidFill>
              </a:rPr>
              <a:t>%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於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App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可見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55703" y="3767634"/>
            <a:ext cx="822555" cy="7027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35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5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4" y="1327885"/>
            <a:ext cx="6926379" cy="50642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SVProgressHUD.showProgress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9740" y="1999029"/>
            <a:ext cx="2949475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" name="直線箭頭接點 5"/>
          <p:cNvCxnSpPr>
            <a:stCxn id="5" idx="2"/>
            <a:endCxn id="7" idx="3"/>
          </p:cNvCxnSpPr>
          <p:nvPr/>
        </p:nvCxnSpPr>
        <p:spPr>
          <a:xfrm flipH="1">
            <a:off x="2147353" y="2237411"/>
            <a:ext cx="2377125" cy="1009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98425" y="2868031"/>
            <a:ext cx="648928" cy="7583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35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 descr="螢幕快照 2017-03-30 上午11.5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80" y="3847915"/>
            <a:ext cx="1364019" cy="2584262"/>
          </a:xfrm>
          <a:prstGeom prst="rect">
            <a:avLst/>
          </a:prstGeom>
        </p:spPr>
      </p:pic>
      <p:pic>
        <p:nvPicPr>
          <p:cNvPr id="8" name="圖片 7" descr="螢幕快照 2017-03-30 上午11.4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30" y="1116586"/>
            <a:ext cx="6360460" cy="27259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061806" y="3917204"/>
            <a:ext cx="2146254" cy="609974"/>
          </a:xfrm>
          <a:prstGeom prst="wedgeRectCallout">
            <a:avLst>
              <a:gd name="adj1" fmla="val -26893"/>
              <a:gd name="adj2" fmla="val -1096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P1.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有帳號登入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  <a:p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無帳號到次頁註冊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6500205" y="3942606"/>
            <a:ext cx="2382323" cy="609974"/>
          </a:xfrm>
          <a:prstGeom prst="wedgeRectCallout">
            <a:avLst>
              <a:gd name="adj1" fmla="val -26893"/>
              <a:gd name="adj2" fmla="val -1096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P2.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註冊</a:t>
            </a:r>
            <a:endParaRPr kumimoji="1" lang="zh-TW" altLang="en-US" sz="1600" dirty="0">
              <a:solidFill>
                <a:srgbClr val="FF0000"/>
              </a:solidFill>
            </a:endParaRPr>
          </a:p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註冊成功回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P1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登入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3364753" y="5381813"/>
            <a:ext cx="2843307" cy="1132540"/>
          </a:xfrm>
          <a:prstGeom prst="wedgeRectCallout">
            <a:avLst>
              <a:gd name="adj1" fmla="val -59250"/>
              <a:gd name="adj2" fmla="val -4019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 P3.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首頁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!!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只要用戶沒有登出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就跳過登入及註冊畫面從這裡開始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規劃可從這裡登出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進入登入畫面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6406" y="2227267"/>
            <a:ext cx="611123" cy="372498"/>
          </a:xfrm>
          <a:prstGeom prst="rect">
            <a:avLst/>
          </a:prstGeom>
          <a:noFill/>
          <a:ln w="28575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156882" y="829284"/>
            <a:ext cx="3025589" cy="1026889"/>
          </a:xfrm>
          <a:prstGeom prst="wedgeRectCallout">
            <a:avLst>
              <a:gd name="adj1" fmla="val -8657"/>
              <a:gd name="adj2" fmla="val 7186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zh-TW" altLang="en-US" sz="1400" dirty="0" smtClean="0">
                <a:solidFill>
                  <a:srgbClr val="FF0000"/>
                </a:solidFill>
              </a:rPr>
              <a:t>標記在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P1, P3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之間切換決定進入程式的頁面</a:t>
            </a:r>
            <a:endParaRPr kumimoji="1" lang="en-US" altLang="zh-TW" sz="14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 smtClean="0">
                <a:solidFill>
                  <a:srgbClr val="FF0000"/>
                </a:solidFill>
              </a:rPr>
              <a:t>給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Storyboard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定名</a:t>
            </a:r>
            <a:endParaRPr kumimoji="1" lang="en-US" altLang="zh-TW" sz="14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 smtClean="0">
                <a:solidFill>
                  <a:srgbClr val="FF0000"/>
                </a:solidFill>
              </a:rPr>
              <a:t>由程式碼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(Listener)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控制切換入口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83465" y="4815079"/>
            <a:ext cx="611123" cy="372498"/>
          </a:xfrm>
          <a:prstGeom prst="rect">
            <a:avLst/>
          </a:prstGeom>
          <a:noFill/>
          <a:ln w="28575" cmpd="sng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8" name="直線箭頭接點 17"/>
          <p:cNvCxnSpPr>
            <a:stCxn id="17" idx="0"/>
          </p:cNvCxnSpPr>
          <p:nvPr/>
        </p:nvCxnSpPr>
        <p:spPr>
          <a:xfrm flipV="1">
            <a:off x="1589027" y="2599765"/>
            <a:ext cx="1" cy="221531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780118" y="829284"/>
            <a:ext cx="1770529" cy="287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 smtClean="0">
                <a:solidFill>
                  <a:srgbClr val="FF0000"/>
                </a:solidFill>
              </a:rPr>
              <a:t>signInViewController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64235" y="3560614"/>
            <a:ext cx="2039471" cy="287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 smtClean="0">
                <a:solidFill>
                  <a:srgbClr val="FF0000"/>
                </a:solidFill>
              </a:rPr>
              <a:t>MainFlowViewController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54061" y="838033"/>
            <a:ext cx="1770529" cy="287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 smtClean="0">
                <a:solidFill>
                  <a:srgbClr val="FF0000"/>
                </a:solidFill>
              </a:rPr>
              <a:t>signUpViewController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24" name="直線箭頭接點 23"/>
          <p:cNvCxnSpPr>
            <a:stCxn id="59" idx="3"/>
          </p:cNvCxnSpPr>
          <p:nvPr/>
        </p:nvCxnSpPr>
        <p:spPr>
          <a:xfrm flipV="1">
            <a:off x="2774574" y="3309471"/>
            <a:ext cx="1287232" cy="1382058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23" idx="3"/>
          </p:cNvCxnSpPr>
          <p:nvPr/>
        </p:nvCxnSpPr>
        <p:spPr>
          <a:xfrm>
            <a:off x="3126499" y="5140046"/>
            <a:ext cx="3865972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992471" y="4844964"/>
            <a:ext cx="1441823" cy="4815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 smtClean="0">
                <a:solidFill>
                  <a:srgbClr val="FF0000"/>
                </a:solidFill>
              </a:rPr>
              <a:t>內文頁面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39" name="直線箭頭接點 38"/>
          <p:cNvCxnSpPr/>
          <p:nvPr/>
        </p:nvCxnSpPr>
        <p:spPr>
          <a:xfrm>
            <a:off x="3070412" y="2599765"/>
            <a:ext cx="991394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46" idx="1"/>
          </p:cNvCxnSpPr>
          <p:nvPr/>
        </p:nvCxnSpPr>
        <p:spPr>
          <a:xfrm flipH="1">
            <a:off x="3070412" y="2440897"/>
            <a:ext cx="1382059" cy="1638044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4452471" y="2345762"/>
            <a:ext cx="455706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4340412" y="2540000"/>
            <a:ext cx="769469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9" name="直線箭頭接點 48"/>
          <p:cNvCxnSpPr/>
          <p:nvPr/>
        </p:nvCxnSpPr>
        <p:spPr>
          <a:xfrm>
            <a:off x="5109881" y="2599765"/>
            <a:ext cx="1526990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636871" y="2494191"/>
            <a:ext cx="455706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54" name="直線箭頭接點 53"/>
          <p:cNvCxnSpPr>
            <a:stCxn id="52" idx="1"/>
          </p:cNvCxnSpPr>
          <p:nvPr/>
        </p:nvCxnSpPr>
        <p:spPr>
          <a:xfrm flipH="1">
            <a:off x="3070412" y="2589326"/>
            <a:ext cx="3566459" cy="1963254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005105" y="4596394"/>
            <a:ext cx="769469" cy="1902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9885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3.5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" y="1384550"/>
            <a:ext cx="7736879" cy="48025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en-US" altLang="zh-TW" b="1" dirty="0" err="1">
                <a:solidFill>
                  <a:srgbClr val="0000FF"/>
                </a:solidFill>
              </a:rPr>
              <a:t>SVProgressHUD.showProgress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01153" y="2385605"/>
            <a:ext cx="4403325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" name="直線箭頭接點 5"/>
          <p:cNvCxnSpPr>
            <a:stCxn id="5" idx="2"/>
            <a:endCxn id="7" idx="3"/>
          </p:cNvCxnSpPr>
          <p:nvPr/>
        </p:nvCxnSpPr>
        <p:spPr>
          <a:xfrm flipH="1">
            <a:off x="2130641" y="2623987"/>
            <a:ext cx="3572175" cy="8906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40155" y="3135416"/>
            <a:ext cx="690486" cy="7583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00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5" y="1561107"/>
            <a:ext cx="7435353" cy="45624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設定執行中勿擾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暗影</a:t>
            </a:r>
            <a:r>
              <a:rPr kumimoji="1" lang="en-US" altLang="zh-TW" dirty="0" smtClean="0"/>
              <a:t>)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SVProgressHUD.setDefaultMask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75026" y="2674123"/>
            <a:ext cx="2790504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" name="直線箭頭接點 5"/>
          <p:cNvCxnSpPr>
            <a:stCxn id="5" idx="2"/>
            <a:endCxn id="7" idx="3"/>
          </p:cNvCxnSpPr>
          <p:nvPr/>
        </p:nvCxnSpPr>
        <p:spPr>
          <a:xfrm flipH="1">
            <a:off x="2765655" y="2912505"/>
            <a:ext cx="1704623" cy="1165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93405" y="2032453"/>
            <a:ext cx="2272250" cy="40910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4-18 下午4.0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41" y="3091636"/>
            <a:ext cx="6512059" cy="3448845"/>
          </a:xfrm>
          <a:prstGeom prst="rect">
            <a:avLst/>
          </a:prstGeom>
        </p:spPr>
      </p:pic>
      <p:pic>
        <p:nvPicPr>
          <p:cNvPr id="5" name="圖片 4" descr="螢幕快照 2017-04-18 下午4.04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924"/>
            <a:ext cx="3952129" cy="362235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043" y="774929"/>
            <a:ext cx="8906914" cy="988139"/>
          </a:xfrm>
        </p:spPr>
        <p:txBody>
          <a:bodyPr>
            <a:normAutofit fontScale="92500"/>
          </a:bodyPr>
          <a:lstStyle/>
          <a:p>
            <a:r>
              <a:rPr kumimoji="1" lang="en-US" altLang="zh-TW" dirty="0" smtClean="0">
                <a:solidFill>
                  <a:srgbClr val="000000"/>
                </a:solidFill>
              </a:rPr>
              <a:t>Database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儲存的</a:t>
            </a:r>
            <a:r>
              <a:rPr kumimoji="1" lang="en-US" altLang="zh-TW" dirty="0" smtClean="0">
                <a:solidFill>
                  <a:srgbClr val="000000"/>
                </a:solidFill>
              </a:rPr>
              <a:t> N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筆資料按照上傳時間序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postDate</a:t>
            </a:r>
            <a:r>
              <a:rPr kumimoji="1" lang="zh-TW" altLang="en-US" dirty="0" smtClean="0">
                <a:solidFill>
                  <a:srgbClr val="000000"/>
                </a:solidFill>
              </a:rPr>
              <a:t>由舊到新排序</a:t>
            </a:r>
            <a:r>
              <a:rPr kumimoji="1" lang="en-US" altLang="zh-TW" dirty="0" smtClean="0">
                <a:solidFill>
                  <a:srgbClr val="000000"/>
                </a:solidFill>
              </a:rPr>
              <a:t>.</a:t>
            </a: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呈現在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UI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的相片也是由舊到新</a:t>
            </a:r>
            <a:r>
              <a:rPr kumimoji="1" lang="en-US" altLang="zh-TW" dirty="0" smtClean="0">
                <a:solidFill>
                  <a:srgbClr val="000000"/>
                </a:solidFill>
              </a:rPr>
              <a:t>, </a:t>
            </a:r>
            <a:r>
              <a:rPr kumimoji="1" lang="zh-TW" altLang="en-US" dirty="0" smtClean="0">
                <a:solidFill>
                  <a:srgbClr val="000000"/>
                </a:solidFill>
              </a:rPr>
              <a:t>最新的在最下面不符合使用者習慣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05401" y="4829912"/>
            <a:ext cx="2790504" cy="2383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>
            <a:stCxn id="7" idx="1"/>
            <a:endCxn id="9" idx="3"/>
          </p:cNvCxnSpPr>
          <p:nvPr/>
        </p:nvCxnSpPr>
        <p:spPr>
          <a:xfrm flipH="1" flipV="1">
            <a:off x="3952128" y="4028484"/>
            <a:ext cx="1153273" cy="9206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95815" y="3143772"/>
            <a:ext cx="2456313" cy="17694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6784629" y="3625959"/>
            <a:ext cx="2047086" cy="621224"/>
          </a:xfrm>
          <a:prstGeom prst="wedgeRectCallout">
            <a:avLst>
              <a:gd name="adj1" fmla="val -51251"/>
              <a:gd name="adj2" fmla="val 13506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postDateReversed</a:t>
            </a:r>
            <a:r>
              <a:rPr kumimoji="1" lang="en-US" altLang="zh-TW" dirty="0" smtClean="0">
                <a:solidFill>
                  <a:srgbClr val="FF0000"/>
                </a:solidFill>
              </a:rPr>
              <a:t> = -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14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04" y="1434000"/>
            <a:ext cx="5044957" cy="37298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增加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postData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內容</a:t>
            </a:r>
            <a:r>
              <a:rPr kumimoji="1" lang="en-US" altLang="zh-TW" dirty="0" smtClean="0">
                <a:solidFill>
                  <a:srgbClr val="000000"/>
                </a:solidFill>
              </a:rPr>
              <a:t> by 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postDateReversed</a:t>
            </a:r>
            <a:r>
              <a:rPr kumimoji="1" lang="en-US" altLang="zh-TW" dirty="0" smtClean="0">
                <a:solidFill>
                  <a:srgbClr val="000000"/>
                </a:solidFill>
              </a:rPr>
              <a:t> 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kumimoji="1" lang="zh-TW" altLang="en-US" dirty="0" smtClean="0">
                <a:solidFill>
                  <a:srgbClr val="000000"/>
                </a:solidFill>
                <a:sym typeface="Wingdings"/>
              </a:rPr>
              <a:t>上傳到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 database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71811" y="3052285"/>
            <a:ext cx="2347693" cy="49891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4469626" y="1849388"/>
            <a:ext cx="2047086" cy="866238"/>
          </a:xfrm>
          <a:prstGeom prst="wedgeRectCallout">
            <a:avLst>
              <a:gd name="adj1" fmla="val -61455"/>
              <a:gd name="adj2" fmla="val 11112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新增排序參考值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postDateReversed</a:t>
            </a:r>
            <a:r>
              <a:rPr kumimoji="1" lang="en-US" altLang="zh-TW" dirty="0" smtClean="0">
                <a:solidFill>
                  <a:srgbClr val="FF0000"/>
                </a:solidFill>
              </a:rPr>
              <a:t> = -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postDate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1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0" y="1354691"/>
            <a:ext cx="6709325" cy="3432227"/>
          </a:xfrm>
          <a:prstGeom prst="rect">
            <a:avLst/>
          </a:prstGeom>
        </p:spPr>
      </p:pic>
      <p:pic>
        <p:nvPicPr>
          <p:cNvPr id="5" name="圖片 4" descr="螢幕快照 2017-04-18 下午4.12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38" y="3808697"/>
            <a:ext cx="4657661" cy="30493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反過來排序</a:t>
            </a:r>
            <a:r>
              <a:rPr kumimoji="1" lang="en-US" altLang="zh-TW" dirty="0" smtClean="0">
                <a:solidFill>
                  <a:srgbClr val="000000"/>
                </a:solidFill>
              </a:rPr>
              <a:t> by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postDateReversed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74946" y="4925081"/>
            <a:ext cx="2793853" cy="149215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7" name="直線箭頭接點 6"/>
          <p:cNvCxnSpPr>
            <a:stCxn id="6" idx="1"/>
            <a:endCxn id="11" idx="3"/>
          </p:cNvCxnSpPr>
          <p:nvPr/>
        </p:nvCxnSpPr>
        <p:spPr>
          <a:xfrm flipH="1" flipV="1">
            <a:off x="6074416" y="5228093"/>
            <a:ext cx="200530" cy="443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44090" y="2734765"/>
            <a:ext cx="4879396" cy="3917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88882" y="4331405"/>
            <a:ext cx="1585534" cy="17933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3" name="直線箭頭接點 12"/>
          <p:cNvCxnSpPr>
            <a:stCxn id="8" idx="3"/>
            <a:endCxn id="6" idx="0"/>
          </p:cNvCxnSpPr>
          <p:nvPr/>
        </p:nvCxnSpPr>
        <p:spPr>
          <a:xfrm>
            <a:off x="5723486" y="2930654"/>
            <a:ext cx="1948387" cy="19944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圖說文字 15"/>
          <p:cNvSpPr/>
          <p:nvPr/>
        </p:nvSpPr>
        <p:spPr>
          <a:xfrm>
            <a:off x="2364052" y="4786918"/>
            <a:ext cx="2047086" cy="621224"/>
          </a:xfrm>
          <a:prstGeom prst="wedgeRectCallout">
            <a:avLst>
              <a:gd name="adj1" fmla="val 54055"/>
              <a:gd name="adj2" fmla="val 10682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上傳中還沒有秀圖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圖說文字 16"/>
          <p:cNvSpPr/>
          <p:nvPr/>
        </p:nvSpPr>
        <p:spPr>
          <a:xfrm>
            <a:off x="2364052" y="5814169"/>
            <a:ext cx="2047086" cy="621224"/>
          </a:xfrm>
          <a:prstGeom prst="wedgeRectCallout">
            <a:avLst>
              <a:gd name="adj1" fmla="val 54055"/>
              <a:gd name="adj2" fmla="val 10682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前一筆照片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4.19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48" y="3436714"/>
            <a:ext cx="4557152" cy="3136874"/>
          </a:xfrm>
          <a:prstGeom prst="rect">
            <a:avLst/>
          </a:prstGeom>
        </p:spPr>
      </p:pic>
      <p:pic>
        <p:nvPicPr>
          <p:cNvPr id="5" name="圖片 4" descr="螢幕快照 2017-04-18 下午4.1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2037673"/>
            <a:ext cx="4468681" cy="27980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優化秀圖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138507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Server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端排序優於在</a:t>
            </a:r>
            <a:r>
              <a:rPr kumimoji="1" lang="en-US" altLang="zh-TW" dirty="0" smtClean="0">
                <a:solidFill>
                  <a:srgbClr val="000000"/>
                </a:solidFill>
              </a:rPr>
              <a:t> App </a:t>
            </a:r>
            <a:r>
              <a:rPr kumimoji="1" lang="zh-TW" altLang="en-US" dirty="0" smtClean="0">
                <a:solidFill>
                  <a:srgbClr val="000000"/>
                </a:solidFill>
              </a:rPr>
              <a:t>端</a:t>
            </a:r>
            <a:r>
              <a:rPr kumimoji="1" lang="zh-TW" altLang="en-US" dirty="0" smtClean="0">
                <a:solidFill>
                  <a:srgbClr val="000000"/>
                </a:solidFill>
              </a:rPr>
              <a:t>排序</a:t>
            </a:r>
            <a:r>
              <a:rPr kumimoji="1" lang="en-US" altLang="zh-TW" dirty="0" smtClean="0">
                <a:solidFill>
                  <a:srgbClr val="000000"/>
                </a:solidFill>
              </a:rPr>
              <a:t>. </a:t>
            </a:r>
            <a:r>
              <a:rPr kumimoji="1" lang="zh-TW" altLang="en-US" dirty="0" smtClean="0">
                <a:solidFill>
                  <a:srgbClr val="000000"/>
                </a:solidFill>
              </a:rPr>
              <a:t>計算量大的時候很明顯</a:t>
            </a:r>
            <a:r>
              <a:rPr kumimoji="1" lang="en-US" altLang="zh-TW" dirty="0" smtClean="0">
                <a:solidFill>
                  <a:srgbClr val="000000"/>
                </a:solidFill>
              </a:rPr>
              <a:t>.</a:t>
            </a:r>
          </a:p>
          <a:p>
            <a:r>
              <a:rPr kumimoji="1" lang="zh-TW" altLang="en-US" dirty="0" smtClean="0">
                <a:solidFill>
                  <a:srgbClr val="000000"/>
                </a:solidFill>
              </a:rPr>
              <a:t>可以設定</a:t>
            </a:r>
            <a:r>
              <a:rPr kumimoji="1" lang="en-US" altLang="zh-TW" dirty="0" smtClean="0">
                <a:solidFill>
                  <a:srgbClr val="000000"/>
                </a:solidFill>
              </a:rPr>
              <a:t> database </a:t>
            </a:r>
            <a:r>
              <a:rPr kumimoji="1" lang="zh-TW" altLang="en-US" dirty="0" smtClean="0">
                <a:solidFill>
                  <a:srgbClr val="000000"/>
                </a:solidFill>
              </a:rPr>
              <a:t>規則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1440" y="3800752"/>
            <a:ext cx="2097666" cy="32709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4302517" y="3032295"/>
            <a:ext cx="1738476" cy="518997"/>
          </a:xfrm>
          <a:prstGeom prst="wedgeRectCallout">
            <a:avLst>
              <a:gd name="adj1" fmla="val -61554"/>
              <a:gd name="adj2" fmla="val 9304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可以新增規則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20 上午10.4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8" y="1460548"/>
            <a:ext cx="7508211" cy="509937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0"/>
            <a:ext cx="8693313" cy="106634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經由</a:t>
            </a:r>
            <a:r>
              <a:rPr kumimoji="1" lang="en-US" altLang="zh-TW" dirty="0" smtClean="0"/>
              <a:t> Google </a:t>
            </a:r>
            <a:r>
              <a:rPr kumimoji="1" lang="zh-TW" altLang="en-US" dirty="0" smtClean="0"/>
              <a:t>帳號登入</a:t>
            </a:r>
            <a:r>
              <a:rPr kumimoji="1" lang="en-US" altLang="zh-TW" dirty="0" smtClean="0"/>
              <a:t> Firebase(Google </a:t>
            </a:r>
            <a:r>
              <a:rPr kumimoji="1" lang="zh-TW" altLang="en-US" dirty="0" smtClean="0"/>
              <a:t>旗下產品</a:t>
            </a:r>
            <a:r>
              <a:rPr kumimoji="1" lang="en-US" altLang="zh-TW" dirty="0" smtClean="0"/>
              <a:t>).</a:t>
            </a:r>
            <a:endParaRPr kumimoji="1" lang="zh-TW" altLang="en-US" dirty="0" smtClean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019311" y="1227534"/>
            <a:ext cx="4111716" cy="560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1.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?().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signIn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()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0" y="6172771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>
                <a:solidFill>
                  <a:srgbClr val="FF0000"/>
                </a:solidFill>
              </a:rPr>
              <a:t>2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UIImagePickerController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2019311" y="4598892"/>
            <a:ext cx="3941041" cy="548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3. put(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metadata:completion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)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2793037" y="5165346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>
                <a:solidFill>
                  <a:srgbClr val="FF0000"/>
                </a:solidFill>
              </a:rPr>
              <a:t>4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metadata.doenloadURL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4307518" y="6044862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5. Firebase Database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2111676" y="2378252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7.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(bind to: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postsRef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)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2793037" y="3913663"/>
            <a:ext cx="3941041" cy="6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457200" rtl="0" eaLnBrk="1" latinLnBrk="0" hangingPunct="1">
              <a:spcBef>
                <a:spcPct val="20000"/>
              </a:spcBef>
              <a:buSzPct val="70000"/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b="1" dirty="0">
                <a:solidFill>
                  <a:srgbClr val="FF0000"/>
                </a:solidFill>
              </a:rPr>
              <a:t>6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.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updateChuildbyAutoI</a:t>
            </a:r>
            <a:endParaRPr kumimoji="1" lang="zh-TW" alt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0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</a:t>
            </a:r>
            <a:r>
              <a:rPr kumimoji="1" lang="zh-TW" altLang="en-US" dirty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11"/>
            <a:ext cx="8693313" cy="5864012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可以當作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後台管理工具</a:t>
            </a:r>
            <a:r>
              <a:rPr kumimoji="1" lang="en-US" altLang="zh-TW" dirty="0" smtClean="0"/>
              <a:t>”.</a:t>
            </a:r>
          </a:p>
          <a:p>
            <a:r>
              <a:rPr kumimoji="1" lang="zh-TW" altLang="en-US" dirty="0" smtClean="0"/>
              <a:t>導入</a:t>
            </a:r>
            <a:r>
              <a:rPr kumimoji="1" lang="en-US" altLang="zh-TW" dirty="0" smtClean="0"/>
              <a:t> Firebase </a:t>
            </a:r>
            <a:r>
              <a:rPr kumimoji="1" lang="en-US" altLang="zh-TW" dirty="0" err="1" smtClean="0"/>
              <a:t>Auth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工具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省掉</a:t>
            </a:r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PHP </a:t>
            </a:r>
            <a:r>
              <a:rPr kumimoji="1" lang="zh-TW" altLang="en-US" dirty="0" smtClean="0"/>
              <a:t>寫一堆</a:t>
            </a:r>
            <a:r>
              <a:rPr kumimoji="1" lang="en-US" altLang="zh-TW" dirty="0" smtClean="0"/>
              <a:t> code, </a:t>
            </a:r>
            <a:r>
              <a:rPr kumimoji="1" lang="zh-TW" altLang="en-US" dirty="0" smtClean="0"/>
              <a:t>例如說</a:t>
            </a:r>
            <a:endParaRPr kumimoji="1" lang="en-US" altLang="zh-TW" dirty="0" smtClean="0"/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會員帳號密碼註冊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會員資料庫登入管制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不符合就進不來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多次輸入密碼錯誤的反應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kumimoji="1" lang="zh-TW" altLang="en-US" b="1" dirty="0" smtClean="0">
                <a:solidFill>
                  <a:srgbClr val="0000FF"/>
                </a:solidFill>
              </a:rPr>
              <a:t>忘記密碼的重新驗證重設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在手機首次登陸之後發一個權杖</a:t>
            </a:r>
            <a:r>
              <a:rPr kumimoji="1" lang="en-US" altLang="zh-TW" dirty="0" smtClean="0"/>
              <a:t>(Token)</a:t>
            </a:r>
            <a:r>
              <a:rPr kumimoji="1" lang="zh-TW" altLang="en-US" dirty="0" smtClean="0"/>
              <a:t>給手機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以後用這個確認身份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手機記住</a:t>
            </a:r>
            <a:r>
              <a:rPr kumimoji="1" lang="en-US" altLang="zh-TW" dirty="0" smtClean="0"/>
              <a:t> token </a:t>
            </a:r>
            <a:r>
              <a:rPr kumimoji="1" lang="zh-TW" altLang="en-US" dirty="0" smtClean="0"/>
              <a:t>不記住密碼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Firebase </a:t>
            </a:r>
            <a:r>
              <a:rPr kumimoji="1" lang="zh-TW" altLang="en-US" dirty="0" smtClean="0"/>
              <a:t>工具可在</a:t>
            </a:r>
            <a:r>
              <a:rPr kumimoji="1" lang="en-US" altLang="zh-TW" dirty="0" smtClean="0"/>
              <a:t> Firebase Doc. </a:t>
            </a:r>
            <a:r>
              <a:rPr kumimoji="1" lang="zh-TW" altLang="en-US" dirty="0" smtClean="0"/>
              <a:t>找到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9444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管理會員資料</a:t>
            </a:r>
            <a:r>
              <a:rPr kumimoji="1" lang="en-US" altLang="zh-TW" dirty="0"/>
              <a:t> -  Firebase </a:t>
            </a:r>
            <a:r>
              <a:rPr kumimoji="1" lang="en-US" altLang="zh-TW" dirty="0" err="1" smtClean="0"/>
              <a:t>Auth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工具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5842115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 Firebase </a:t>
            </a:r>
            <a:r>
              <a:rPr kumimoji="1" lang="zh-TW" altLang="en-US" dirty="0" smtClean="0"/>
              <a:t>後台</a:t>
            </a:r>
            <a:r>
              <a:rPr kumimoji="1" lang="en-US" altLang="zh-TW" dirty="0" smtClean="0"/>
              <a:t>(Google </a:t>
            </a:r>
            <a:r>
              <a:rPr kumimoji="1" lang="zh-TW" altLang="en-US" dirty="0" smtClean="0"/>
              <a:t>產品</a:t>
            </a:r>
            <a:r>
              <a:rPr kumimoji="1" lang="en-US" altLang="zh-TW" dirty="0" smtClean="0"/>
              <a:t>), </a:t>
            </a:r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Xcode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管理帳號系統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Keyword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FIRApp.configure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 - 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設定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Firebase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操作環境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signIn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WithEmail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password, completion:)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createUser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</a:rPr>
              <a:t>WithEmail</a:t>
            </a:r>
            <a:r>
              <a:rPr kumimoji="1" lang="en-US" altLang="zh-TW" b="1" dirty="0">
                <a:solidFill>
                  <a:srgbClr val="0000FF"/>
                </a:solidFill>
              </a:rPr>
              <a:t>, password, completion:)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navigationController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popViewController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(true) </a:t>
            </a:r>
            <a:r>
              <a:rPr kumimoji="1" lang="mr-IN" altLang="zh-TW" b="1" dirty="0" smtClean="0">
                <a:solidFill>
                  <a:srgbClr val="0000FF"/>
                </a:solidFill>
              </a:rPr>
              <a:t>–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回翻一頁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currentUser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mr-IN" altLang="zh-TW" b="1" dirty="0" smtClean="0">
                <a:solidFill>
                  <a:srgbClr val="0000FF"/>
                </a:solidFill>
              </a:rPr>
              <a:t>–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列出當前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user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>
                <a:solidFill>
                  <a:srgbClr val="0000FF"/>
                </a:solidFill>
              </a:rPr>
              <a:t>()?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signOut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 - 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登出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FIRAuth.auth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()?.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addStateDidChangeListener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(){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user,auth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in</a:t>
            </a:r>
          </a:p>
          <a:p>
            <a:pPr marL="457200" lvl="1" indent="0">
              <a:buNone/>
            </a:pPr>
            <a:r>
              <a:rPr kumimoji="1" lang="en-US" altLang="zh-TW" b="1" dirty="0" smtClean="0">
                <a:solidFill>
                  <a:srgbClr val="0000FF"/>
                </a:solidFill>
              </a:rPr>
              <a:t>}</a:t>
            </a:r>
          </a:p>
          <a:p>
            <a:r>
              <a:rPr kumimoji="1" lang="zh-TW" altLang="en-US" dirty="0" smtClean="0"/>
              <a:t>連接</a:t>
            </a:r>
            <a:r>
              <a:rPr kumimoji="1" lang="en-US" altLang="zh-TW" dirty="0" smtClean="0"/>
              <a:t> Firebase(</a:t>
            </a:r>
            <a:r>
              <a:rPr kumimoji="1" lang="zh-TW" altLang="en-US" dirty="0" smtClean="0"/>
              <a:t>見錄像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Mac </a:t>
            </a:r>
            <a:r>
              <a:rPr kumimoji="1" lang="zh-TW" altLang="en-US" dirty="0" smtClean="0"/>
              <a:t>終端機</a:t>
            </a:r>
            <a:r>
              <a:rPr kumimoji="1" lang="en-US" altLang="zh-TW" dirty="0" smtClean="0"/>
              <a:t> install</a:t>
            </a:r>
          </a:p>
          <a:p>
            <a:pPr lvl="1"/>
            <a:r>
              <a:rPr kumimoji="1" lang="zh-TW" altLang="en-US" dirty="0" smtClean="0"/>
              <a:t>經由</a:t>
            </a:r>
            <a:r>
              <a:rPr kumimoji="1" lang="en-US" altLang="zh-TW" dirty="0" smtClean="0"/>
              <a:t> Google </a:t>
            </a:r>
            <a:r>
              <a:rPr kumimoji="1" lang="zh-TW" altLang="en-US" dirty="0" smtClean="0"/>
              <a:t>帳號登入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9272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20362</TotalTime>
  <Words>2123</Words>
  <Application>Microsoft Macintosh PowerPoint</Application>
  <PresentationFormat>如螢幕大小 (4:3)</PresentationFormat>
  <Paragraphs>585</Paragraphs>
  <Slides>65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66" baseType="lpstr">
      <vt:lpstr>Office 佈景主題</vt:lpstr>
      <vt:lpstr>iOS Dev 筆記 08 社群網頁</vt:lpstr>
      <vt:lpstr>APP 外觀</vt:lpstr>
      <vt:lpstr>Content</vt:lpstr>
      <vt:lpstr>程式規劃</vt:lpstr>
      <vt:lpstr>程式規劃</vt:lpstr>
      <vt:lpstr>程式規劃</vt:lpstr>
      <vt:lpstr>管理會員資料 -  Firebase Auth 工具</vt:lpstr>
      <vt:lpstr>管理會員資料 -  Firebase Auth 工具</vt:lpstr>
      <vt:lpstr>管理會員資料 -  Firebase Auth 工具</vt:lpstr>
      <vt:lpstr>管理會員資料 - 連接 Firebase - 見錄像檔</vt:lpstr>
      <vt:lpstr>連接 Firebase - 見錄像檔</vt:lpstr>
      <vt:lpstr>連接 Firebase - 見錄像檔(3-27 之2)</vt:lpstr>
      <vt:lpstr>管理會員資料 -  Firebase Auth 工具</vt:lpstr>
      <vt:lpstr>App 進入點管理 – UI Storyboard</vt:lpstr>
      <vt:lpstr>App 進入點管理</vt:lpstr>
      <vt:lpstr>取用相片</vt:lpstr>
      <vt:lpstr>取用相片</vt:lpstr>
      <vt:lpstr>取用相片</vt:lpstr>
      <vt:lpstr>取用相片</vt:lpstr>
      <vt:lpstr>取用相片</vt:lpstr>
      <vt:lpstr>取用相片</vt:lpstr>
      <vt:lpstr>規劃選相片/拍照提示窗</vt:lpstr>
      <vt:lpstr>叫用方法的分類</vt:lpstr>
      <vt:lpstr>alert vs actionSheet</vt:lpstr>
      <vt:lpstr>規劃選相片/拍照提示窗</vt:lpstr>
      <vt:lpstr>規劃選相片/拍照提示窗 1. alert (介紹)</vt:lpstr>
      <vt:lpstr>規劃選相片/拍照提示窗2. actionSheet</vt:lpstr>
      <vt:lpstr>規劃選相片/拍照提示窗順序 1(改善前)</vt:lpstr>
      <vt:lpstr>規劃選相片/拍照提示窗順序 2</vt:lpstr>
      <vt:lpstr>規劃選相片/拍照提示窗</vt:lpstr>
      <vt:lpstr>規劃選相片/拍照提示窗– 實作結果</vt:lpstr>
      <vt:lpstr>上傳照片到 Firebase Storage</vt:lpstr>
      <vt:lpstr>上傳照片到 Firebase Storage</vt:lpstr>
      <vt:lpstr>上傳照片到 Firebase Storage</vt:lpstr>
      <vt:lpstr>上傳照片到 Firebase Storage</vt:lpstr>
      <vt:lpstr>相片資料存入 Firebase Database</vt:lpstr>
      <vt:lpstr>相片資料存入 Firebase Database</vt:lpstr>
      <vt:lpstr>相片資料存入 Firebase Database</vt:lpstr>
      <vt:lpstr>相片資料存入 Firebase Database</vt:lpstr>
      <vt:lpstr>相片資料存入 Firebase Database</vt:lpstr>
      <vt:lpstr>相片資料存入 Firebase Database</vt:lpstr>
      <vt:lpstr>相片資料存入 Firebase Database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關聯 App 與 Firebase Database 秀圖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  <vt:lpstr>優化秀圖 APP 工具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 宜倩</dc:creator>
  <cp:lastModifiedBy>呂 宜倩</cp:lastModifiedBy>
  <cp:revision>691</cp:revision>
  <dcterms:created xsi:type="dcterms:W3CDTF">2017-03-07T01:33:20Z</dcterms:created>
  <dcterms:modified xsi:type="dcterms:W3CDTF">2017-04-20T06:13:31Z</dcterms:modified>
</cp:coreProperties>
</file>